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7"/>
  </p:notesMasterIdLst>
  <p:handoutMasterIdLst>
    <p:handoutMasterId r:id="rId58"/>
  </p:handoutMasterIdLst>
  <p:sldIdLst>
    <p:sldId id="376" r:id="rId2"/>
    <p:sldId id="377" r:id="rId3"/>
    <p:sldId id="468" r:id="rId4"/>
    <p:sldId id="496" r:id="rId5"/>
    <p:sldId id="497" r:id="rId6"/>
    <p:sldId id="498" r:id="rId7"/>
    <p:sldId id="499" r:id="rId8"/>
    <p:sldId id="500" r:id="rId9"/>
    <p:sldId id="501" r:id="rId10"/>
    <p:sldId id="502" r:id="rId11"/>
    <p:sldId id="503" r:id="rId12"/>
    <p:sldId id="504" r:id="rId13"/>
    <p:sldId id="505" r:id="rId14"/>
    <p:sldId id="506" r:id="rId15"/>
    <p:sldId id="507" r:id="rId16"/>
    <p:sldId id="508" r:id="rId17"/>
    <p:sldId id="509" r:id="rId18"/>
    <p:sldId id="510" r:id="rId19"/>
    <p:sldId id="511" r:id="rId20"/>
    <p:sldId id="512" r:id="rId21"/>
    <p:sldId id="513" r:id="rId22"/>
    <p:sldId id="514" r:id="rId23"/>
    <p:sldId id="515" r:id="rId24"/>
    <p:sldId id="334" r:id="rId25"/>
    <p:sldId id="490" r:id="rId26"/>
    <p:sldId id="491" r:id="rId27"/>
    <p:sldId id="492" r:id="rId28"/>
    <p:sldId id="516" r:id="rId29"/>
    <p:sldId id="517" r:id="rId30"/>
    <p:sldId id="518" r:id="rId31"/>
    <p:sldId id="519" r:id="rId32"/>
    <p:sldId id="520" r:id="rId33"/>
    <p:sldId id="521" r:id="rId34"/>
    <p:sldId id="436" r:id="rId35"/>
    <p:sldId id="473" r:id="rId36"/>
    <p:sldId id="493" r:id="rId37"/>
    <p:sldId id="474" r:id="rId38"/>
    <p:sldId id="476" r:id="rId39"/>
    <p:sldId id="475" r:id="rId40"/>
    <p:sldId id="488" r:id="rId41"/>
    <p:sldId id="489" r:id="rId42"/>
    <p:sldId id="480" r:id="rId43"/>
    <p:sldId id="481" r:id="rId44"/>
    <p:sldId id="477" r:id="rId45"/>
    <p:sldId id="478" r:id="rId46"/>
    <p:sldId id="479" r:id="rId47"/>
    <p:sldId id="495" r:id="rId48"/>
    <p:sldId id="482" r:id="rId49"/>
    <p:sldId id="483" r:id="rId50"/>
    <p:sldId id="484" r:id="rId51"/>
    <p:sldId id="494" r:id="rId52"/>
    <p:sldId id="485" r:id="rId53"/>
    <p:sldId id="522" r:id="rId54"/>
    <p:sldId id="433" r:id="rId55"/>
    <p:sldId id="434" r:id="rId56"/>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5E98C6-96CA-4BA1-94AA-A7BC1129AB69}">
          <p14:sldIdLst>
            <p14:sldId id="376"/>
            <p14:sldId id="377"/>
            <p14:sldId id="468"/>
            <p14:sldId id="496"/>
            <p14:sldId id="497"/>
            <p14:sldId id="498"/>
            <p14:sldId id="499"/>
            <p14:sldId id="500"/>
            <p14:sldId id="501"/>
            <p14:sldId id="502"/>
            <p14:sldId id="503"/>
            <p14:sldId id="504"/>
            <p14:sldId id="505"/>
            <p14:sldId id="506"/>
            <p14:sldId id="507"/>
            <p14:sldId id="508"/>
            <p14:sldId id="509"/>
            <p14:sldId id="510"/>
            <p14:sldId id="511"/>
            <p14:sldId id="512"/>
            <p14:sldId id="513"/>
            <p14:sldId id="514"/>
            <p14:sldId id="515"/>
            <p14:sldId id="334"/>
            <p14:sldId id="490"/>
            <p14:sldId id="491"/>
            <p14:sldId id="492"/>
            <p14:sldId id="516"/>
            <p14:sldId id="517"/>
            <p14:sldId id="518"/>
            <p14:sldId id="519"/>
            <p14:sldId id="520"/>
            <p14:sldId id="521"/>
            <p14:sldId id="436"/>
            <p14:sldId id="473"/>
            <p14:sldId id="493"/>
            <p14:sldId id="474"/>
            <p14:sldId id="476"/>
            <p14:sldId id="475"/>
            <p14:sldId id="488"/>
            <p14:sldId id="489"/>
            <p14:sldId id="480"/>
            <p14:sldId id="481"/>
            <p14:sldId id="477"/>
            <p14:sldId id="478"/>
            <p14:sldId id="479"/>
            <p14:sldId id="495"/>
            <p14:sldId id="482"/>
            <p14:sldId id="483"/>
            <p14:sldId id="484"/>
            <p14:sldId id="494"/>
            <p14:sldId id="485"/>
            <p14:sldId id="522"/>
            <p14:sldId id="433"/>
            <p14:sldId id="43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709" autoAdjust="0"/>
  </p:normalViewPr>
  <p:slideViewPr>
    <p:cSldViewPr snapToGrid="0" snapToObjects="1">
      <p:cViewPr varScale="1">
        <p:scale>
          <a:sx n="91" d="100"/>
          <a:sy n="91" d="100"/>
        </p:scale>
        <p:origin x="-120" y="-5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6" d="100"/>
          <a:sy n="56" d="100"/>
        </p:scale>
        <p:origin x="-181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98" tIns="46149" rIns="92298" bIns="46149" rtlCol="0"/>
          <a:lstStyle>
            <a:lvl1pPr algn="l">
              <a:defRPr sz="1200"/>
            </a:lvl1pPr>
          </a:lstStyle>
          <a:p>
            <a:endParaRPr lang="en-US" dirty="0"/>
          </a:p>
        </p:txBody>
      </p:sp>
      <p:sp>
        <p:nvSpPr>
          <p:cNvPr id="3" name="Date Placeholder 2"/>
          <p:cNvSpPr>
            <a:spLocks noGrp="1"/>
          </p:cNvSpPr>
          <p:nvPr>
            <p:ph type="dt" sz="quarter" idx="1"/>
          </p:nvPr>
        </p:nvSpPr>
        <p:spPr>
          <a:xfrm>
            <a:off x="3884615" y="0"/>
            <a:ext cx="2971800" cy="464820"/>
          </a:xfrm>
          <a:prstGeom prst="rect">
            <a:avLst/>
          </a:prstGeom>
        </p:spPr>
        <p:txBody>
          <a:bodyPr vert="horz" lIns="92298" tIns="46149" rIns="92298" bIns="46149" rtlCol="0"/>
          <a:lstStyle>
            <a:lvl1pPr algn="r">
              <a:defRPr sz="1200"/>
            </a:lvl1pPr>
          </a:lstStyle>
          <a:p>
            <a:fld id="{B7C63DFA-48CB-4123-8C93-47AAD0FADEC2}" type="datetimeFigureOut">
              <a:rPr lang="en-US" smtClean="0"/>
              <a:pPr/>
              <a:t>11/11/16</a:t>
            </a:fld>
            <a:endParaRPr lang="en-US" dirty="0"/>
          </a:p>
        </p:txBody>
      </p:sp>
      <p:sp>
        <p:nvSpPr>
          <p:cNvPr id="4" name="Footer Placeholder 3"/>
          <p:cNvSpPr>
            <a:spLocks noGrp="1"/>
          </p:cNvSpPr>
          <p:nvPr>
            <p:ph type="ftr" sz="quarter" idx="2"/>
          </p:nvPr>
        </p:nvSpPr>
        <p:spPr>
          <a:xfrm>
            <a:off x="0" y="8829968"/>
            <a:ext cx="2971800" cy="464820"/>
          </a:xfrm>
          <a:prstGeom prst="rect">
            <a:avLst/>
          </a:prstGeom>
        </p:spPr>
        <p:txBody>
          <a:bodyPr vert="horz" lIns="92298" tIns="46149" rIns="92298" bIns="4614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5" y="8829968"/>
            <a:ext cx="2971800" cy="464820"/>
          </a:xfrm>
          <a:prstGeom prst="rect">
            <a:avLst/>
          </a:prstGeom>
        </p:spPr>
        <p:txBody>
          <a:bodyPr vert="horz" lIns="92298" tIns="46149" rIns="92298" bIns="46149" rtlCol="0" anchor="b"/>
          <a:lstStyle>
            <a:lvl1pPr algn="r">
              <a:defRPr sz="1200"/>
            </a:lvl1pPr>
          </a:lstStyle>
          <a:p>
            <a:fld id="{33249CBD-1ED6-4778-93B6-968AF3668090}" type="slidenum">
              <a:rPr lang="en-US" smtClean="0"/>
              <a:pPr/>
              <a:t>‹#›</a:t>
            </a:fld>
            <a:endParaRPr lang="en-US" dirty="0"/>
          </a:p>
        </p:txBody>
      </p:sp>
    </p:spTree>
    <p:extLst>
      <p:ext uri="{BB962C8B-B14F-4D97-AF65-F5344CB8AC3E}">
        <p14:creationId xmlns:p14="http://schemas.microsoft.com/office/powerpoint/2010/main" val="170895192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98" tIns="46149" rIns="92298" bIns="46149" rtlCol="0"/>
          <a:lstStyle>
            <a:lvl1pPr algn="l">
              <a:defRPr sz="1200"/>
            </a:lvl1pPr>
          </a:lstStyle>
          <a:p>
            <a:endParaRPr lang="en-US" dirty="0"/>
          </a:p>
        </p:txBody>
      </p:sp>
      <p:sp>
        <p:nvSpPr>
          <p:cNvPr id="3" name="Date Placeholder 2"/>
          <p:cNvSpPr>
            <a:spLocks noGrp="1"/>
          </p:cNvSpPr>
          <p:nvPr>
            <p:ph type="dt" idx="1"/>
          </p:nvPr>
        </p:nvSpPr>
        <p:spPr>
          <a:xfrm>
            <a:off x="3884615" y="0"/>
            <a:ext cx="2971800" cy="464820"/>
          </a:xfrm>
          <a:prstGeom prst="rect">
            <a:avLst/>
          </a:prstGeom>
        </p:spPr>
        <p:txBody>
          <a:bodyPr vert="horz" lIns="92298" tIns="46149" rIns="92298" bIns="46149" rtlCol="0"/>
          <a:lstStyle>
            <a:lvl1pPr algn="r">
              <a:defRPr sz="1200"/>
            </a:lvl1pPr>
          </a:lstStyle>
          <a:p>
            <a:fld id="{1B7BCC14-C5C6-4DAF-8DCC-9C781CDC45D3}" type="datetimeFigureOut">
              <a:rPr lang="en-US" smtClean="0"/>
              <a:pPr/>
              <a:t>11/11/16</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298" tIns="46149" rIns="92298" bIns="46149" rtlCol="0" anchor="ctr"/>
          <a:lstStyle/>
          <a:p>
            <a:endParaRPr lang="en-US" dirty="0"/>
          </a:p>
        </p:txBody>
      </p:sp>
      <p:sp>
        <p:nvSpPr>
          <p:cNvPr id="5" name="Notes Placeholder 4"/>
          <p:cNvSpPr>
            <a:spLocks noGrp="1"/>
          </p:cNvSpPr>
          <p:nvPr>
            <p:ph type="body" sz="quarter" idx="3"/>
          </p:nvPr>
        </p:nvSpPr>
        <p:spPr>
          <a:xfrm>
            <a:off x="685800" y="4415792"/>
            <a:ext cx="5486400" cy="4183380"/>
          </a:xfrm>
          <a:prstGeom prst="rect">
            <a:avLst/>
          </a:prstGeom>
        </p:spPr>
        <p:txBody>
          <a:bodyPr vert="horz" lIns="92298" tIns="46149" rIns="92298" bIns="461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4820"/>
          </a:xfrm>
          <a:prstGeom prst="rect">
            <a:avLst/>
          </a:prstGeom>
        </p:spPr>
        <p:txBody>
          <a:bodyPr vert="horz" lIns="92298" tIns="46149" rIns="92298" bIns="461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5" y="8829968"/>
            <a:ext cx="2971800" cy="464820"/>
          </a:xfrm>
          <a:prstGeom prst="rect">
            <a:avLst/>
          </a:prstGeom>
        </p:spPr>
        <p:txBody>
          <a:bodyPr vert="horz" lIns="92298" tIns="46149" rIns="92298" bIns="46149" rtlCol="0" anchor="b"/>
          <a:lstStyle>
            <a:lvl1pPr algn="r">
              <a:defRPr sz="1200"/>
            </a:lvl1pPr>
          </a:lstStyle>
          <a:p>
            <a:fld id="{FE90E48B-5219-4314-9F38-EF14F26C9C9D}" type="slidenum">
              <a:rPr lang="en-US" smtClean="0"/>
              <a:pPr/>
              <a:t>‹#›</a:t>
            </a:fld>
            <a:endParaRPr lang="en-US" dirty="0"/>
          </a:p>
        </p:txBody>
      </p:sp>
    </p:spTree>
    <p:extLst>
      <p:ext uri="{BB962C8B-B14F-4D97-AF65-F5344CB8AC3E}">
        <p14:creationId xmlns:p14="http://schemas.microsoft.com/office/powerpoint/2010/main" val="149309222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871947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3006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04687-831F-6247-B7DE-7FF0CA8E1ED5}" type="slidenum">
              <a:rPr lang="en-US" smtClean="0"/>
              <a:t>3</a:t>
            </a:fld>
            <a:endParaRPr lang="en-US" dirty="0"/>
          </a:p>
        </p:txBody>
      </p:sp>
    </p:spTree>
    <p:extLst>
      <p:ext uri="{BB962C8B-B14F-4D97-AF65-F5344CB8AC3E}">
        <p14:creationId xmlns:p14="http://schemas.microsoft.com/office/powerpoint/2010/main" val="2418516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04687-831F-6247-B7DE-7FF0CA8E1ED5}" type="slidenum">
              <a:rPr lang="en-US" smtClean="0"/>
              <a:t>24</a:t>
            </a:fld>
            <a:endParaRPr lang="en-US" dirty="0"/>
          </a:p>
        </p:txBody>
      </p:sp>
    </p:spTree>
    <p:extLst>
      <p:ext uri="{BB962C8B-B14F-4D97-AF65-F5344CB8AC3E}">
        <p14:creationId xmlns:p14="http://schemas.microsoft.com/office/powerpoint/2010/main" val="2418516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04687-831F-6247-B7DE-7FF0CA8E1ED5}" type="slidenum">
              <a:rPr lang="en-US" smtClean="0"/>
              <a:t>55</a:t>
            </a:fld>
            <a:endParaRPr lang="en-US" dirty="0"/>
          </a:p>
        </p:txBody>
      </p:sp>
    </p:spTree>
    <p:extLst>
      <p:ext uri="{BB962C8B-B14F-4D97-AF65-F5344CB8AC3E}">
        <p14:creationId xmlns:p14="http://schemas.microsoft.com/office/powerpoint/2010/main" val="66628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078F10E-1CA2-4088-B703-5E1EE468F70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A4024-9BE3-154F-A06D-CD2277C0E91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esearchmatters.umaryland.edu/"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 Id="rId3" Type="http://schemas.openxmlformats.org/officeDocument/2006/relationships/image" Target="../media/image1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rants.nih.gov/grants/guide/notice-files/NOT-OD-17-002.html"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maryland.edu/financialsystems/role-validation-process-2016/"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Team-white@ordmail.umaryland.edu" TargetMode="External"/><Relationship Id="rId3" Type="http://schemas.openxmlformats.org/officeDocument/2006/relationships/hyperlink" Target="mailto:Team-red@ordmail.umaryland.ed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SPA/SPAC UPDATE MEETING</a:t>
            </a:r>
            <a:br>
              <a:rPr lang="en-US" dirty="0"/>
            </a:br>
            <a:endParaRPr lang="en-US" dirty="0"/>
          </a:p>
        </p:txBody>
      </p:sp>
      <p:sp>
        <p:nvSpPr>
          <p:cNvPr id="3" name="Subtitle 2"/>
          <p:cNvSpPr>
            <a:spLocks noGrp="1"/>
          </p:cNvSpPr>
          <p:nvPr>
            <p:ph type="subTitle" idx="1"/>
          </p:nvPr>
        </p:nvSpPr>
        <p:spPr/>
        <p:txBody>
          <a:bodyPr/>
          <a:lstStyle/>
          <a:p>
            <a:r>
              <a:rPr lang="en-US" dirty="0"/>
              <a:t>November 10, 2016</a:t>
            </a:r>
          </a:p>
          <a:p>
            <a:r>
              <a:rPr lang="en-US" dirty="0" smtClean="0"/>
              <a:t>2:00 </a:t>
            </a:r>
            <a:r>
              <a:rPr lang="en-US" dirty="0"/>
              <a:t>– </a:t>
            </a:r>
            <a:r>
              <a:rPr lang="en-US" dirty="0" smtClean="0"/>
              <a:t>3:30 </a:t>
            </a:r>
            <a:r>
              <a:rPr lang="en-US" dirty="0"/>
              <a:t>pm</a:t>
            </a:r>
          </a:p>
          <a:p>
            <a:r>
              <a:rPr lang="en-US" dirty="0"/>
              <a:t>Pharmacy Hall: </a:t>
            </a:r>
            <a:r>
              <a:rPr lang="en-US" dirty="0" smtClean="0"/>
              <a:t>N103 </a:t>
            </a:r>
            <a:r>
              <a:rPr lang="en-US" dirty="0"/>
              <a:t>Lecture Hall</a:t>
            </a:r>
          </a:p>
        </p:txBody>
      </p:sp>
    </p:spTree>
    <p:extLst>
      <p:ext uri="{BB962C8B-B14F-4D97-AF65-F5344CB8AC3E}">
        <p14:creationId xmlns:p14="http://schemas.microsoft.com/office/powerpoint/2010/main" val="2112369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Federal Demonstration Partnership</a:t>
            </a:r>
            <a:br>
              <a:rPr lang="en-US" dirty="0" smtClean="0"/>
            </a:br>
            <a:r>
              <a:rPr lang="en-US" dirty="0" smtClean="0"/>
              <a:t>FDP Clearing House </a:t>
            </a:r>
            <a:endParaRPr lang="en-US" dirty="0"/>
          </a:p>
        </p:txBody>
      </p:sp>
      <p:sp>
        <p:nvSpPr>
          <p:cNvPr id="3" name="Content Placeholder 2"/>
          <p:cNvSpPr>
            <a:spLocks noGrp="1"/>
          </p:cNvSpPr>
          <p:nvPr>
            <p:ph idx="1"/>
          </p:nvPr>
        </p:nvSpPr>
        <p:spPr/>
        <p:txBody>
          <a:bodyPr>
            <a:normAutofit lnSpcReduction="10000"/>
          </a:bodyPr>
          <a:lstStyle/>
          <a:p>
            <a:r>
              <a:rPr lang="en-US" dirty="0" smtClean="0"/>
              <a:t>Reduce administrative burden in creating subs</a:t>
            </a:r>
          </a:p>
          <a:p>
            <a:r>
              <a:rPr lang="en-US" dirty="0" smtClean="0"/>
              <a:t>UMB is a part of a pilot with FDP </a:t>
            </a:r>
          </a:p>
          <a:p>
            <a:r>
              <a:rPr lang="en-US" dirty="0" smtClean="0"/>
              <a:t>Any school participating in this pilot will receive the one page subrecipient commitment form</a:t>
            </a:r>
          </a:p>
          <a:p>
            <a:r>
              <a:rPr lang="en-US" dirty="0" smtClean="0"/>
              <a:t>The organization tab in KC will identify which schools are participating in this pilot.</a:t>
            </a:r>
          </a:p>
          <a:p>
            <a:pPr lvl="1"/>
            <a:r>
              <a:rPr lang="en-US" dirty="0" smtClean="0"/>
              <a:t>If FDP Address is Yes, 1 page form</a:t>
            </a:r>
          </a:p>
          <a:p>
            <a:pPr lvl="1"/>
            <a:r>
              <a:rPr lang="en-US" dirty="0" smtClean="0"/>
              <a:t>IF FDP Address is blank, 3 page form</a:t>
            </a:r>
            <a:endParaRPr lang="en-US" dirty="0"/>
          </a:p>
        </p:txBody>
      </p:sp>
    </p:spTree>
    <p:extLst>
      <p:ext uri="{BB962C8B-B14F-4D97-AF65-F5344CB8AC3E}">
        <p14:creationId xmlns:p14="http://schemas.microsoft.com/office/powerpoint/2010/main" val="2246227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rganization ta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901701"/>
            <a:ext cx="7975600" cy="3073400"/>
          </a:xfrm>
          <a:prstGeom prst="rect">
            <a:avLst/>
          </a:prstGeom>
        </p:spPr>
      </p:pic>
      <p:pic>
        <p:nvPicPr>
          <p:cNvPr id="6" name="Picture 5" descr="FDP address .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700" y="4292600"/>
            <a:ext cx="7975600" cy="1887734"/>
          </a:xfrm>
          <a:prstGeom prst="rect">
            <a:avLst/>
          </a:prstGeom>
        </p:spPr>
      </p:pic>
    </p:spTree>
    <p:extLst>
      <p:ext uri="{BB962C8B-B14F-4D97-AF65-F5344CB8AC3E}">
        <p14:creationId xmlns:p14="http://schemas.microsoft.com/office/powerpoint/2010/main" val="945396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Kuali Coeus</a:t>
            </a:r>
            <a:endParaRPr lang="en-US" dirty="0"/>
          </a:p>
        </p:txBody>
      </p:sp>
      <p:sp>
        <p:nvSpPr>
          <p:cNvPr id="3" name="Content Placeholder 2"/>
          <p:cNvSpPr>
            <a:spLocks noGrp="1"/>
          </p:cNvSpPr>
          <p:nvPr>
            <p:ph idx="1"/>
          </p:nvPr>
        </p:nvSpPr>
        <p:spPr/>
        <p:txBody>
          <a:bodyPr>
            <a:normAutofit/>
          </a:bodyPr>
          <a:lstStyle/>
          <a:p>
            <a:r>
              <a:rPr lang="en-US" dirty="0" smtClean="0"/>
              <a:t>NIH Forms D are now in KC</a:t>
            </a:r>
          </a:p>
          <a:p>
            <a:r>
              <a:rPr lang="en-US" dirty="0" smtClean="0"/>
              <a:t>For Adobe packages with subs, use the sub form associated with that Adobe package</a:t>
            </a:r>
          </a:p>
          <a:p>
            <a:r>
              <a:rPr lang="en-US" dirty="0" smtClean="0"/>
              <a:t>Use most recent forms</a:t>
            </a:r>
          </a:p>
          <a:p>
            <a:pPr lvl="1"/>
            <a:r>
              <a:rPr lang="en-US" dirty="0" smtClean="0"/>
              <a:t>Ex. Biosketch approved through 10/31/2018</a:t>
            </a:r>
          </a:p>
          <a:p>
            <a:pPr marL="457200" lvl="1" indent="0">
              <a:buNone/>
            </a:pPr>
            <a:endParaRPr lang="en-US" dirty="0" smtClean="0"/>
          </a:p>
        </p:txBody>
      </p:sp>
      <p:pic>
        <p:nvPicPr>
          <p:cNvPr id="4" name="Picture 3" descr="biosketc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100" y="4554538"/>
            <a:ext cx="7035800" cy="2133600"/>
          </a:xfrm>
          <a:prstGeom prst="rect">
            <a:avLst/>
          </a:prstGeom>
        </p:spPr>
      </p:pic>
    </p:spTree>
    <p:extLst>
      <p:ext uri="{BB962C8B-B14F-4D97-AF65-F5344CB8AC3E}">
        <p14:creationId xmlns:p14="http://schemas.microsoft.com/office/powerpoint/2010/main" val="3418642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NIH Notice for Font Guidelines</a:t>
            </a:r>
            <a:endParaRPr lang="en-US" dirty="0"/>
          </a:p>
        </p:txBody>
      </p:sp>
      <p:sp>
        <p:nvSpPr>
          <p:cNvPr id="3" name="Content Placeholder 2"/>
          <p:cNvSpPr>
            <a:spLocks noGrp="1"/>
          </p:cNvSpPr>
          <p:nvPr>
            <p:ph idx="1"/>
          </p:nvPr>
        </p:nvSpPr>
        <p:spPr/>
        <p:txBody>
          <a:bodyPr/>
          <a:lstStyle/>
          <a:p>
            <a:r>
              <a:rPr lang="en-US" dirty="0" smtClean="0"/>
              <a:t>Characters Per Inch (CPI)—NIH guideline is    15 CPI (per </a:t>
            </a:r>
            <a:r>
              <a:rPr lang="en-US" dirty="0"/>
              <a:t>NOT-OD-16-</a:t>
            </a:r>
            <a:r>
              <a:rPr lang="en-US" dirty="0" smtClean="0"/>
              <a:t>009, Oct.13, 2015)</a:t>
            </a:r>
          </a:p>
          <a:p>
            <a:r>
              <a:rPr lang="en-US" dirty="0" smtClean="0"/>
              <a:t>Recommending that faculty use 12 pt. regardless of which type of font used</a:t>
            </a:r>
          </a:p>
          <a:p>
            <a:r>
              <a:rPr lang="en-US" dirty="0" smtClean="0"/>
              <a:t>99% of any font used at 12pt. will meet NIH guideline of 15 CPI.</a:t>
            </a:r>
          </a:p>
          <a:p>
            <a:r>
              <a:rPr lang="en-US" dirty="0" smtClean="0"/>
              <a:t>Use the Adobe measuring tool to be sure.</a:t>
            </a:r>
          </a:p>
          <a:p>
            <a:r>
              <a:rPr lang="en-US" dirty="0" smtClean="0"/>
              <a:t>Use a monospace font.</a:t>
            </a:r>
          </a:p>
          <a:p>
            <a:endParaRPr lang="en-US" dirty="0" smtClean="0"/>
          </a:p>
        </p:txBody>
      </p:sp>
    </p:spTree>
    <p:extLst>
      <p:ext uri="{BB962C8B-B14F-4D97-AF65-F5344CB8AC3E}">
        <p14:creationId xmlns:p14="http://schemas.microsoft.com/office/powerpoint/2010/main" val="2948021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Adobe Measuring Tool</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To access the Adobe Measuring Tool</a:t>
            </a:r>
          </a:p>
          <a:p>
            <a:pPr lvl="1"/>
            <a:r>
              <a:rPr lang="en-US" dirty="0" smtClean="0"/>
              <a:t>Tools&gt;Measuring&gt;Distance Tool</a:t>
            </a:r>
          </a:p>
          <a:p>
            <a:pPr lvl="1"/>
            <a:r>
              <a:rPr lang="en-US" dirty="0" smtClean="0"/>
              <a:t>Draw to one inch</a:t>
            </a:r>
          </a:p>
          <a:p>
            <a:pPr marL="457200" lvl="1" indent="0">
              <a:buNone/>
            </a:pPr>
            <a:endParaRPr lang="en-US" dirty="0"/>
          </a:p>
        </p:txBody>
      </p:sp>
      <p:pic>
        <p:nvPicPr>
          <p:cNvPr id="4" name="Picture 3" descr="measuring tool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203" y="3217333"/>
            <a:ext cx="8176597" cy="2611967"/>
          </a:xfrm>
          <a:prstGeom prst="rect">
            <a:avLst/>
          </a:prstGeom>
        </p:spPr>
      </p:pic>
    </p:spTree>
    <p:extLst>
      <p:ext uri="{BB962C8B-B14F-4D97-AF65-F5344CB8AC3E}">
        <p14:creationId xmlns:p14="http://schemas.microsoft.com/office/powerpoint/2010/main" val="1672269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11-07 at 12.33.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934" y="575505"/>
            <a:ext cx="6307666" cy="2557162"/>
          </a:xfrm>
          <a:prstGeom prst="rect">
            <a:avLst/>
          </a:prstGeom>
        </p:spPr>
      </p:pic>
      <p:pic>
        <p:nvPicPr>
          <p:cNvPr id="6" name="Picture 5" descr="Screen Shot 2016-11-07 at 9.28.4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934" y="3302000"/>
            <a:ext cx="2328334" cy="3401619"/>
          </a:xfrm>
          <a:prstGeom prst="rect">
            <a:avLst/>
          </a:prstGeom>
        </p:spPr>
      </p:pic>
      <p:sp>
        <p:nvSpPr>
          <p:cNvPr id="8" name="TextBox 7"/>
          <p:cNvSpPr txBox="1"/>
          <p:nvPr/>
        </p:nvSpPr>
        <p:spPr>
          <a:xfrm>
            <a:off x="4131735" y="3386667"/>
            <a:ext cx="4419598" cy="2554545"/>
          </a:xfrm>
          <a:prstGeom prst="rect">
            <a:avLst/>
          </a:prstGeom>
          <a:noFill/>
        </p:spPr>
        <p:txBody>
          <a:bodyPr wrap="square" rtlCol="0">
            <a:spAutoFit/>
          </a:bodyPr>
          <a:lstStyle/>
          <a:p>
            <a:pPr marL="285750" indent="-285750">
              <a:buFont typeface="Arial"/>
              <a:buChar char="•"/>
            </a:pPr>
            <a:r>
              <a:rPr lang="en-US" sz="3200" dirty="0" smtClean="0"/>
              <a:t>Within the 1”space, count the  Characters.</a:t>
            </a:r>
          </a:p>
          <a:p>
            <a:pPr marL="285750" indent="-285750">
              <a:buFont typeface="Arial"/>
              <a:buChar char="•"/>
            </a:pPr>
            <a:r>
              <a:rPr lang="en-US" sz="3200" dirty="0" smtClean="0"/>
              <a:t>Should be 15 CPI or less</a:t>
            </a:r>
          </a:p>
          <a:p>
            <a:pPr marL="285750" indent="-285750">
              <a:buFont typeface="Arial"/>
              <a:buChar char="•"/>
            </a:pPr>
            <a:r>
              <a:rPr lang="en-US" sz="3200" dirty="0" smtClean="0"/>
              <a:t>No more than 6 lines of text per vertical 1 in.</a:t>
            </a:r>
          </a:p>
        </p:txBody>
      </p:sp>
    </p:spTree>
    <p:extLst>
      <p:ext uri="{BB962C8B-B14F-4D97-AF65-F5344CB8AC3E}">
        <p14:creationId xmlns:p14="http://schemas.microsoft.com/office/powerpoint/2010/main" val="1002388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Increase for Postdoc and Trainee </a:t>
            </a:r>
            <a:br>
              <a:rPr lang="en-US" dirty="0" smtClean="0"/>
            </a:br>
            <a:r>
              <a:rPr lang="en-US" dirty="0" smtClean="0"/>
              <a:t>Stipend Levels</a:t>
            </a:r>
            <a:endParaRPr lang="en-US" dirty="0"/>
          </a:p>
        </p:txBody>
      </p:sp>
      <p:sp>
        <p:nvSpPr>
          <p:cNvPr id="3" name="Content Placeholder 2"/>
          <p:cNvSpPr>
            <a:spLocks noGrp="1"/>
          </p:cNvSpPr>
          <p:nvPr>
            <p:ph idx="1"/>
          </p:nvPr>
        </p:nvSpPr>
        <p:spPr>
          <a:xfrm>
            <a:off x="457200" y="1915478"/>
            <a:ext cx="8229600" cy="4211002"/>
          </a:xfrm>
        </p:spPr>
        <p:txBody>
          <a:bodyPr>
            <a:normAutofit fontScale="70000" lnSpcReduction="20000"/>
          </a:bodyPr>
          <a:lstStyle/>
          <a:p>
            <a:r>
              <a:rPr lang="en-US" dirty="0" smtClean="0"/>
              <a:t>NOT-OD-17-002 announced the process for how training grants and fellowships will process the stipend level increase</a:t>
            </a:r>
          </a:p>
          <a:p>
            <a:pPr marL="0" indent="0">
              <a:buNone/>
            </a:pPr>
            <a:endParaRPr lang="en-US" dirty="0" smtClean="0"/>
          </a:p>
          <a:p>
            <a:r>
              <a:rPr lang="en-US" dirty="0" smtClean="0"/>
              <a:t>Effective 12/1/2016</a:t>
            </a:r>
          </a:p>
          <a:p>
            <a:endParaRPr lang="en-US" dirty="0" smtClean="0"/>
          </a:p>
          <a:p>
            <a:r>
              <a:rPr lang="en-US" dirty="0" smtClean="0"/>
              <a:t>Based on levels of experience 0, 1, 2 years</a:t>
            </a:r>
          </a:p>
          <a:p>
            <a:endParaRPr lang="en-US" dirty="0" smtClean="0"/>
          </a:p>
          <a:p>
            <a:r>
              <a:rPr lang="en-US" dirty="0" smtClean="0"/>
              <a:t>Training grant and individual fellowship awards supporting currently active postdocs trainees and fellows at levels 0, 1, &amp; 2, ending 12/31/16 may apply for one-time supplement funding.</a:t>
            </a:r>
          </a:p>
          <a:p>
            <a:endParaRPr lang="en-US" dirty="0" smtClean="0"/>
          </a:p>
          <a:p>
            <a:r>
              <a:rPr lang="en-US" dirty="0" smtClean="0"/>
              <a:t>Use the Parent Announcement to Existing NIH Grants, PA-16-287</a:t>
            </a:r>
          </a:p>
          <a:p>
            <a:endParaRPr lang="en-US" dirty="0"/>
          </a:p>
        </p:txBody>
      </p:sp>
    </p:spTree>
    <p:extLst>
      <p:ext uri="{BB962C8B-B14F-4D97-AF65-F5344CB8AC3E}">
        <p14:creationId xmlns:p14="http://schemas.microsoft.com/office/powerpoint/2010/main" val="977954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6961"/>
            <a:ext cx="8229600" cy="5476240"/>
          </a:xfrm>
        </p:spPr>
        <p:txBody>
          <a:bodyPr>
            <a:normAutofit fontScale="70000" lnSpcReduction="20000"/>
          </a:bodyPr>
          <a:lstStyle/>
          <a:p>
            <a:r>
              <a:rPr lang="en-US" dirty="0" smtClean="0"/>
              <a:t>Application submitted must be based on the number of appointees at levels 0, 1, &amp; 2.</a:t>
            </a:r>
          </a:p>
          <a:p>
            <a:pPr marL="0" indent="0">
              <a:buNone/>
            </a:pPr>
            <a:endParaRPr lang="en-US" dirty="0" smtClean="0"/>
          </a:p>
          <a:p>
            <a:r>
              <a:rPr lang="en-US" dirty="0" smtClean="0"/>
              <a:t>Applicants may NOT increase the number of appointees under the current award.</a:t>
            </a:r>
          </a:p>
          <a:p>
            <a:pPr marL="0" indent="0">
              <a:buNone/>
            </a:pPr>
            <a:endParaRPr lang="en-US" dirty="0" smtClean="0"/>
          </a:p>
          <a:p>
            <a:r>
              <a:rPr lang="en-US" dirty="0" smtClean="0"/>
              <a:t>Applications must remain consistent with the current experience level of each postdoc.</a:t>
            </a:r>
          </a:p>
          <a:p>
            <a:pPr marL="0" indent="0">
              <a:buNone/>
            </a:pPr>
            <a:endParaRPr lang="en-US" dirty="0" smtClean="0"/>
          </a:p>
          <a:p>
            <a:r>
              <a:rPr lang="en-US" dirty="0" smtClean="0"/>
              <a:t>Only request funds to cover increases in stipends from 12/1/16 up to the end date of the current period of appointment.</a:t>
            </a:r>
          </a:p>
          <a:p>
            <a:endParaRPr lang="en-US" dirty="0" smtClean="0"/>
          </a:p>
          <a:p>
            <a:r>
              <a:rPr lang="en-US" dirty="0" smtClean="0"/>
              <a:t>For periods less than a whole month (i.e. days and weeks) stipends should be prorated appropriately.</a:t>
            </a:r>
          </a:p>
          <a:p>
            <a:endParaRPr lang="en-US" dirty="0"/>
          </a:p>
          <a:p>
            <a:r>
              <a:rPr lang="en-US" dirty="0" smtClean="0"/>
              <a:t>New stipend levels will be reflected in xTrain as of 12/1/16.</a:t>
            </a:r>
            <a:endParaRPr lang="en-US" dirty="0"/>
          </a:p>
        </p:txBody>
      </p:sp>
      <p:sp>
        <p:nvSpPr>
          <p:cNvPr id="4" name="Title 1"/>
          <p:cNvSpPr>
            <a:spLocks noGrp="1"/>
          </p:cNvSpPr>
          <p:nvPr>
            <p:ph type="title"/>
          </p:nvPr>
        </p:nvSpPr>
        <p:spPr>
          <a:xfrm>
            <a:off x="457200" y="274638"/>
            <a:ext cx="8229600" cy="802322"/>
          </a:xfrm>
        </p:spPr>
        <p:txBody>
          <a:bodyPr/>
          <a:lstStyle/>
          <a:p>
            <a:r>
              <a:rPr lang="en-US" dirty="0" smtClean="0"/>
              <a:t>For Training Grants</a:t>
            </a:r>
            <a:endParaRPr lang="en-US" dirty="0"/>
          </a:p>
        </p:txBody>
      </p:sp>
    </p:spTree>
    <p:extLst>
      <p:ext uri="{BB962C8B-B14F-4D97-AF65-F5344CB8AC3E}">
        <p14:creationId xmlns:p14="http://schemas.microsoft.com/office/powerpoint/2010/main" val="2306536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Grants</a:t>
            </a:r>
            <a:endParaRPr lang="en-US" dirty="0"/>
          </a:p>
        </p:txBody>
      </p:sp>
      <p:sp>
        <p:nvSpPr>
          <p:cNvPr id="3" name="Content Placeholder 2"/>
          <p:cNvSpPr>
            <a:spLocks noGrp="1"/>
          </p:cNvSpPr>
          <p:nvPr>
            <p:ph idx="1"/>
          </p:nvPr>
        </p:nvSpPr>
        <p:spPr>
          <a:xfrm>
            <a:off x="457200" y="1236134"/>
            <a:ext cx="8229600" cy="4890030"/>
          </a:xfrm>
        </p:spPr>
        <p:txBody>
          <a:bodyPr>
            <a:normAutofit/>
          </a:bodyPr>
          <a:lstStyle/>
          <a:p>
            <a:pPr marL="0" indent="0">
              <a:buNone/>
            </a:pPr>
            <a:r>
              <a:rPr lang="en-US" i="1" dirty="0" smtClean="0"/>
              <a:t>Example</a:t>
            </a:r>
            <a:r>
              <a:rPr lang="en-US" dirty="0" smtClean="0"/>
              <a:t>:</a:t>
            </a:r>
            <a:endParaRPr lang="en-US" dirty="0"/>
          </a:p>
          <a:p>
            <a:pPr marL="0" indent="0">
              <a:buNone/>
            </a:pPr>
            <a:r>
              <a:rPr lang="en-US" dirty="0"/>
              <a:t>Institution </a:t>
            </a:r>
            <a:r>
              <a:rPr lang="en-US" dirty="0" smtClean="0"/>
              <a:t>A </a:t>
            </a:r>
            <a:r>
              <a:rPr lang="en-US" dirty="0"/>
              <a:t>has 3 postdocs at Level 0, 1 at Level 1, and 2 at Level 2 with periods of appointment ending on January 31, 2017. Its supplemental funding request would be:</a:t>
            </a:r>
          </a:p>
          <a:p>
            <a:pPr marL="0" indent="0">
              <a:buNone/>
            </a:pPr>
            <a:r>
              <a:rPr lang="en-US" b="1" dirty="0"/>
              <a:t> </a:t>
            </a:r>
            <a:endParaRPr lang="en-US" dirty="0"/>
          </a:p>
          <a:p>
            <a:pPr marL="0" indent="0">
              <a:buNone/>
            </a:pPr>
            <a:endParaRPr lang="en-US" dirty="0"/>
          </a:p>
        </p:txBody>
      </p:sp>
      <p:pic>
        <p:nvPicPr>
          <p:cNvPr id="4" name="Picture 3" descr="Screen Shot 2016-11-09 at 11.34.2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965" y="4026746"/>
            <a:ext cx="7218968" cy="2607733"/>
          </a:xfrm>
          <a:prstGeom prst="rect">
            <a:avLst/>
          </a:prstGeom>
        </p:spPr>
      </p:pic>
    </p:spTree>
    <p:extLst>
      <p:ext uri="{BB962C8B-B14F-4D97-AF65-F5344CB8AC3E}">
        <p14:creationId xmlns:p14="http://schemas.microsoft.com/office/powerpoint/2010/main" val="2426344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Postdoc Fellowships</a:t>
            </a:r>
            <a:endParaRPr lang="en-US" dirty="0"/>
          </a:p>
        </p:txBody>
      </p:sp>
      <p:sp>
        <p:nvSpPr>
          <p:cNvPr id="3" name="Content Placeholder 2"/>
          <p:cNvSpPr>
            <a:spLocks noGrp="1"/>
          </p:cNvSpPr>
          <p:nvPr>
            <p:ph idx="1"/>
          </p:nvPr>
        </p:nvSpPr>
        <p:spPr/>
        <p:txBody>
          <a:bodyPr/>
          <a:lstStyle/>
          <a:p>
            <a:r>
              <a:rPr lang="en-US" dirty="0" smtClean="0"/>
              <a:t>Submit applications to cover projected stipend increases for individual postdoc fellows at levels 0, 1 &amp; 2.</a:t>
            </a:r>
          </a:p>
          <a:p>
            <a:r>
              <a:rPr lang="en-US" dirty="0" smtClean="0"/>
              <a:t>Funds requested should only be for the period 12/1/16 up to the end date of the current budget year.</a:t>
            </a:r>
          </a:p>
          <a:p>
            <a:r>
              <a:rPr lang="en-US" dirty="0" smtClean="0"/>
              <a:t>Subsequent NOAs will reflect the FY 2017 stipend levels</a:t>
            </a:r>
            <a:endParaRPr lang="en-US" dirty="0"/>
          </a:p>
        </p:txBody>
      </p:sp>
    </p:spTree>
    <p:extLst>
      <p:ext uri="{BB962C8B-B14F-4D97-AF65-F5344CB8AC3E}">
        <p14:creationId xmlns:p14="http://schemas.microsoft.com/office/powerpoint/2010/main" val="2885585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AGENDA</a:t>
            </a:r>
          </a:p>
        </p:txBody>
      </p:sp>
      <p:sp>
        <p:nvSpPr>
          <p:cNvPr id="3" name="Content Placeholder 2"/>
          <p:cNvSpPr>
            <a:spLocks noGrp="1"/>
          </p:cNvSpPr>
          <p:nvPr>
            <p:ph idx="1"/>
          </p:nvPr>
        </p:nvSpPr>
        <p:spPr>
          <a:xfrm>
            <a:off x="457200" y="1417638"/>
            <a:ext cx="8229600" cy="5066289"/>
          </a:xfrm>
        </p:spPr>
        <p:txBody>
          <a:bodyPr>
            <a:normAutofit fontScale="25000" lnSpcReduction="20000"/>
          </a:bodyPr>
          <a:lstStyle/>
          <a:p>
            <a:r>
              <a:rPr lang="en-US" sz="8000" dirty="0"/>
              <a:t>MAS Update</a:t>
            </a:r>
          </a:p>
          <a:p>
            <a:pPr lvl="1"/>
            <a:r>
              <a:rPr lang="en-US" sz="7600" dirty="0"/>
              <a:t>Audit findings regarding state agreements</a:t>
            </a:r>
          </a:p>
          <a:p>
            <a:r>
              <a:rPr lang="en-US" sz="8000" dirty="0"/>
              <a:t>SPA </a:t>
            </a:r>
            <a:r>
              <a:rPr lang="en-US" sz="8000" dirty="0" smtClean="0"/>
              <a:t>Updates</a:t>
            </a:r>
          </a:p>
          <a:p>
            <a:pPr lvl="1"/>
            <a:r>
              <a:rPr lang="en-US" sz="7600" dirty="0" smtClean="0"/>
              <a:t>Personnel</a:t>
            </a:r>
          </a:p>
          <a:p>
            <a:pPr lvl="1"/>
            <a:r>
              <a:rPr lang="en-US" sz="7600" dirty="0" smtClean="0"/>
              <a:t>KC Updates</a:t>
            </a:r>
          </a:p>
          <a:p>
            <a:pPr lvl="1"/>
            <a:r>
              <a:rPr lang="en-US" sz="7600" dirty="0" smtClean="0"/>
              <a:t>FDP Clearinghouse</a:t>
            </a:r>
            <a:endParaRPr lang="en-US" sz="7600" dirty="0"/>
          </a:p>
          <a:p>
            <a:r>
              <a:rPr lang="en-US" sz="8000" dirty="0" smtClean="0"/>
              <a:t>SPAC Updates </a:t>
            </a:r>
            <a:r>
              <a:rPr lang="en-US" sz="8000" dirty="0"/>
              <a:t>and Reminders</a:t>
            </a:r>
          </a:p>
          <a:p>
            <a:pPr lvl="1"/>
            <a:r>
              <a:rPr lang="en-US" sz="7600" dirty="0"/>
              <a:t>Update on VA IPA</a:t>
            </a:r>
          </a:p>
          <a:p>
            <a:pPr lvl="1"/>
            <a:r>
              <a:rPr lang="en-US" sz="7600" dirty="0" smtClean="0"/>
              <a:t>Proposed </a:t>
            </a:r>
            <a:r>
              <a:rPr lang="en-US" sz="7600" dirty="0"/>
              <a:t>changes to the Uniform Guidance</a:t>
            </a:r>
          </a:p>
          <a:p>
            <a:r>
              <a:rPr lang="en-US" sz="8000" dirty="0" smtClean="0"/>
              <a:t>FLSA </a:t>
            </a:r>
            <a:r>
              <a:rPr lang="en-US" sz="8000" dirty="0"/>
              <a:t>and Sponsored </a:t>
            </a:r>
            <a:r>
              <a:rPr lang="en-US" sz="8000" dirty="0" smtClean="0"/>
              <a:t>Projects</a:t>
            </a:r>
          </a:p>
          <a:p>
            <a:r>
              <a:rPr lang="en-US" sz="8000" dirty="0"/>
              <a:t>Financial Systems Update</a:t>
            </a:r>
          </a:p>
          <a:p>
            <a:pPr lvl="1"/>
            <a:r>
              <a:rPr lang="en-US" sz="7600" dirty="0"/>
              <a:t>Role Validation</a:t>
            </a:r>
          </a:p>
          <a:p>
            <a:pPr lvl="1"/>
            <a:r>
              <a:rPr lang="en-US" sz="7600" dirty="0"/>
              <a:t>Update on Financial System </a:t>
            </a:r>
            <a:r>
              <a:rPr lang="en-US" sz="7600" dirty="0" smtClean="0"/>
              <a:t>Project</a:t>
            </a:r>
            <a:endParaRPr lang="en-US" sz="8000" dirty="0"/>
          </a:p>
          <a:p>
            <a:pPr marL="0" indent="0">
              <a:buNone/>
            </a:pPr>
            <a:endParaRPr lang="en-US" dirty="0"/>
          </a:p>
          <a:p>
            <a:endParaRPr lang="en-US" dirty="0"/>
          </a:p>
          <a:p>
            <a:pPr>
              <a:buNone/>
            </a:pPr>
            <a:r>
              <a:rPr lang="en-US" dirty="0"/>
              <a:t> </a:t>
            </a:r>
          </a:p>
          <a:p>
            <a:pPr>
              <a:buNone/>
            </a:pPr>
            <a:endParaRPr lang="en-US" dirty="0"/>
          </a:p>
          <a:p>
            <a:pPr>
              <a:buNone/>
            </a:pPr>
            <a:endParaRPr lang="en-US" dirty="0"/>
          </a:p>
          <a:p>
            <a:endParaRPr lang="en-US" dirty="0"/>
          </a:p>
          <a:p>
            <a:pPr>
              <a:buNone/>
            </a:pPr>
            <a:endParaRPr lang="en-US" dirty="0"/>
          </a:p>
        </p:txBody>
      </p:sp>
    </p:spTree>
    <p:extLst>
      <p:ext uri="{BB962C8B-B14F-4D97-AF65-F5344CB8AC3E}">
        <p14:creationId xmlns:p14="http://schemas.microsoft.com/office/powerpoint/2010/main" val="2428419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Postdoc Fellowship</a:t>
            </a:r>
            <a:endParaRPr lang="en-US" dirty="0"/>
          </a:p>
        </p:txBody>
      </p:sp>
      <p:sp>
        <p:nvSpPr>
          <p:cNvPr id="3" name="Content Placeholder 2"/>
          <p:cNvSpPr>
            <a:spLocks noGrp="1"/>
          </p:cNvSpPr>
          <p:nvPr>
            <p:ph idx="1"/>
          </p:nvPr>
        </p:nvSpPr>
        <p:spPr/>
        <p:txBody>
          <a:bodyPr/>
          <a:lstStyle/>
          <a:p>
            <a:pPr marL="0" indent="0">
              <a:buNone/>
            </a:pPr>
            <a:r>
              <a:rPr lang="en-US" i="1" dirty="0" smtClean="0"/>
              <a:t>Example:</a:t>
            </a:r>
          </a:p>
          <a:p>
            <a:pPr marL="0" indent="0">
              <a:buNone/>
            </a:pPr>
            <a:r>
              <a:rPr lang="en-US" dirty="0" smtClean="0"/>
              <a:t>Individual </a:t>
            </a:r>
            <a:r>
              <a:rPr lang="en-US" dirty="0"/>
              <a:t>fellowship budget year ends June 30, 2017.  Supplemental funding requests for fellows at career levels 0, 1 or 2 would be as follows:</a:t>
            </a:r>
          </a:p>
        </p:txBody>
      </p:sp>
      <p:pic>
        <p:nvPicPr>
          <p:cNvPr id="4" name="Picture 3" descr="Screen Shot 2016-11-10 at 11.08.1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4720" y="3775881"/>
            <a:ext cx="6146800" cy="2564628"/>
          </a:xfrm>
          <a:prstGeom prst="rect">
            <a:avLst/>
          </a:prstGeom>
        </p:spPr>
      </p:pic>
    </p:spTree>
    <p:extLst>
      <p:ext uri="{BB962C8B-B14F-4D97-AF65-F5344CB8AC3E}">
        <p14:creationId xmlns:p14="http://schemas.microsoft.com/office/powerpoint/2010/main" val="3976322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a:xfrm>
            <a:off x="457200" y="1181100"/>
            <a:ext cx="8229600" cy="5448300"/>
          </a:xfrm>
        </p:spPr>
        <p:txBody>
          <a:bodyPr>
            <a:normAutofit lnSpcReduction="10000"/>
          </a:bodyPr>
          <a:lstStyle/>
          <a:p>
            <a:r>
              <a:rPr lang="en-US" sz="2400" dirty="0"/>
              <a:t>When routing proposals that have corporate sponsors, there are only four choices for activity type</a:t>
            </a:r>
          </a:p>
          <a:p>
            <a:pPr lvl="1"/>
            <a:r>
              <a:rPr lang="en-US" sz="2000" dirty="0"/>
              <a:t>Corporate Research		- CME Corporate</a:t>
            </a:r>
          </a:p>
          <a:p>
            <a:pPr lvl="1"/>
            <a:r>
              <a:rPr lang="en-US" sz="2000" dirty="0"/>
              <a:t>Corporate Clinical Trial		-Corporate Other </a:t>
            </a:r>
            <a:r>
              <a:rPr lang="en-US" sz="2000" dirty="0" smtClean="0"/>
              <a:t>Activities</a:t>
            </a:r>
          </a:p>
          <a:p>
            <a:pPr marL="457200" lvl="1" indent="0">
              <a:buNone/>
            </a:pPr>
            <a:endParaRPr lang="en-US" sz="2000" dirty="0"/>
          </a:p>
          <a:p>
            <a:r>
              <a:rPr lang="en-US" sz="2400" b="1" u="sng" dirty="0" smtClean="0"/>
              <a:t>All</a:t>
            </a:r>
            <a:r>
              <a:rPr lang="en-US" sz="2400" dirty="0" smtClean="0"/>
              <a:t> MTAs (Material Transfer Agreements) are reviewed and negotiated by CCT.</a:t>
            </a:r>
          </a:p>
          <a:p>
            <a:endParaRPr lang="en-US" sz="2400" dirty="0" smtClean="0"/>
          </a:p>
          <a:p>
            <a:r>
              <a:rPr lang="en-US" sz="2400" dirty="0" smtClean="0"/>
              <a:t>Unfunded corporate agreements with a federal pass through will be reviewed and negotiated by SPA.  Please send these agreements to your SPA team via email.</a:t>
            </a:r>
          </a:p>
          <a:p>
            <a:pPr lvl="1"/>
            <a:r>
              <a:rPr lang="en-US" sz="2000" dirty="0" smtClean="0"/>
              <a:t>DUA’s</a:t>
            </a:r>
          </a:p>
          <a:p>
            <a:pPr lvl="1"/>
            <a:r>
              <a:rPr lang="en-US" sz="2000" dirty="0" smtClean="0"/>
              <a:t>CDA’s</a:t>
            </a:r>
          </a:p>
          <a:p>
            <a:pPr marL="457200" lvl="1" indent="0">
              <a:buNone/>
            </a:pPr>
            <a:endParaRPr lang="en-US" sz="2000" dirty="0" smtClean="0"/>
          </a:p>
          <a:p>
            <a:r>
              <a:rPr lang="en-US" sz="2400" dirty="0" smtClean="0"/>
              <a:t>SPA does NOT use UMBiz!</a:t>
            </a:r>
            <a:endParaRPr lang="en-US" sz="2400" dirty="0"/>
          </a:p>
        </p:txBody>
      </p:sp>
    </p:spTree>
    <p:extLst>
      <p:ext uri="{BB962C8B-B14F-4D97-AF65-F5344CB8AC3E}">
        <p14:creationId xmlns:p14="http://schemas.microsoft.com/office/powerpoint/2010/main" val="3264119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a:xfrm>
            <a:off x="457200" y="1417638"/>
            <a:ext cx="8229600" cy="4708525"/>
          </a:xfrm>
        </p:spPr>
        <p:txBody>
          <a:bodyPr>
            <a:normAutofit fontScale="92500" lnSpcReduction="10000"/>
          </a:bodyPr>
          <a:lstStyle/>
          <a:p>
            <a:r>
              <a:rPr lang="en-US" sz="2400" dirty="0" smtClean="0"/>
              <a:t>Please, please use the team </a:t>
            </a:r>
            <a:r>
              <a:rPr lang="en-US" sz="2400" dirty="0"/>
              <a:t>e</a:t>
            </a:r>
            <a:r>
              <a:rPr lang="en-US" sz="2400" dirty="0" smtClean="0"/>
              <a:t>mails when communicating with SPA, unless an action has been triaged and you know who the SPA person that is working on that action.</a:t>
            </a:r>
          </a:p>
          <a:p>
            <a:endParaRPr lang="en-US" sz="2400" dirty="0" smtClean="0"/>
          </a:p>
          <a:p>
            <a:r>
              <a:rPr lang="en-US" sz="2400" dirty="0" smtClean="0"/>
              <a:t>You must use the  Subrecipient Commitment Form if you have a subrecipient within your proposal. SPA staff have been instructions to hold your proposal until the form is in KC.</a:t>
            </a:r>
          </a:p>
          <a:p>
            <a:pPr marL="0" indent="0">
              <a:buNone/>
            </a:pPr>
            <a:endParaRPr lang="en-US" sz="2400" dirty="0" smtClean="0"/>
          </a:p>
          <a:p>
            <a:r>
              <a:rPr lang="en-US" sz="2400" dirty="0" smtClean="0"/>
              <a:t>IPA temp accounts </a:t>
            </a:r>
            <a:r>
              <a:rPr lang="en-US" sz="2400" b="1" u="sng" dirty="0" smtClean="0"/>
              <a:t>MUST</a:t>
            </a:r>
            <a:r>
              <a:rPr lang="en-US" sz="2400" dirty="0" smtClean="0"/>
              <a:t> have the Dean’s office signature before SPA or SPAC will process.  The new form is on the SPA website.</a:t>
            </a:r>
          </a:p>
          <a:p>
            <a:pPr marL="0" indent="0">
              <a:buNone/>
            </a:pPr>
            <a:endParaRPr lang="en-US" sz="2400" dirty="0" smtClean="0"/>
          </a:p>
          <a:p>
            <a:r>
              <a:rPr lang="en-US" sz="2400" dirty="0" smtClean="0"/>
              <a:t>IPA Fully executed agreements </a:t>
            </a:r>
            <a:r>
              <a:rPr lang="en-US" sz="2400" b="1" u="sng" dirty="0" smtClean="0"/>
              <a:t>MUST</a:t>
            </a:r>
            <a:r>
              <a:rPr lang="en-US" sz="2400" dirty="0" smtClean="0"/>
              <a:t> have the VA PO# in order for SPAC to finalize the PID!</a:t>
            </a:r>
          </a:p>
          <a:p>
            <a:endParaRPr lang="en-US" sz="2000" dirty="0" smtClean="0"/>
          </a:p>
          <a:p>
            <a:endParaRPr lang="en-US" sz="2000" dirty="0" smtClean="0"/>
          </a:p>
          <a:p>
            <a:endParaRPr lang="en-US" dirty="0" smtClean="0"/>
          </a:p>
          <a:p>
            <a:endParaRPr lang="en-US" dirty="0"/>
          </a:p>
        </p:txBody>
      </p:sp>
    </p:spTree>
    <p:extLst>
      <p:ext uri="{BB962C8B-B14F-4D97-AF65-F5344CB8AC3E}">
        <p14:creationId xmlns:p14="http://schemas.microsoft.com/office/powerpoint/2010/main" val="652967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 </a:t>
            </a:r>
            <a:endParaRPr lang="en-US" dirty="0"/>
          </a:p>
        </p:txBody>
      </p:sp>
      <p:sp>
        <p:nvSpPr>
          <p:cNvPr id="3" name="Content Placeholder 2"/>
          <p:cNvSpPr>
            <a:spLocks noGrp="1"/>
          </p:cNvSpPr>
          <p:nvPr>
            <p:ph idx="1"/>
          </p:nvPr>
        </p:nvSpPr>
        <p:spPr/>
        <p:txBody>
          <a:bodyPr/>
          <a:lstStyle/>
          <a:p>
            <a:r>
              <a:rPr lang="en-US" dirty="0" smtClean="0"/>
              <a:t>DOD:  Make </a:t>
            </a:r>
            <a:r>
              <a:rPr lang="en-US" dirty="0" smtClean="0"/>
              <a:t>sure your faculty are affiliated with the correct UMB (Maryland, University of, Baltimore)</a:t>
            </a:r>
          </a:p>
          <a:p>
            <a:r>
              <a:rPr lang="en-US" dirty="0" smtClean="0"/>
              <a:t>Inclusion Enrollment Form </a:t>
            </a:r>
          </a:p>
          <a:p>
            <a:r>
              <a:rPr lang="en-US" dirty="0" smtClean="0"/>
              <a:t>PHS Assignment Form</a:t>
            </a:r>
          </a:p>
          <a:p>
            <a:r>
              <a:rPr lang="en-US" dirty="0" smtClean="0"/>
              <a:t>SPA will only bypass on the deadline day.  </a:t>
            </a:r>
          </a:p>
          <a:p>
            <a:r>
              <a:rPr lang="en-US" dirty="0" smtClean="0"/>
              <a:t>Getting </a:t>
            </a:r>
            <a:r>
              <a:rPr lang="en-US" dirty="0"/>
              <a:t>your Proposals in </a:t>
            </a:r>
            <a:r>
              <a:rPr lang="en-US" dirty="0" smtClean="0"/>
              <a:t>early</a:t>
            </a:r>
          </a:p>
          <a:p>
            <a:r>
              <a:rPr lang="en-US" dirty="0" smtClean="0"/>
              <a:t>And remember… </a:t>
            </a:r>
            <a:r>
              <a:rPr lang="en-US" i="1" dirty="0" smtClean="0">
                <a:hlinkClick r:id="rId2"/>
              </a:rPr>
              <a:t>Research Matters</a:t>
            </a:r>
            <a:r>
              <a:rPr lang="en-US" i="1" dirty="0" smtClean="0"/>
              <a:t>!</a:t>
            </a:r>
            <a:endParaRPr lang="en-US" sz="2800" dirty="0" smtClean="0"/>
          </a:p>
          <a:p>
            <a:endParaRPr lang="en-US" dirty="0"/>
          </a:p>
        </p:txBody>
      </p:sp>
    </p:spTree>
    <p:extLst>
      <p:ext uri="{BB962C8B-B14F-4D97-AF65-F5344CB8AC3E}">
        <p14:creationId xmlns:p14="http://schemas.microsoft.com/office/powerpoint/2010/main" val="825700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SPAC Updates</a:t>
            </a:r>
            <a:br>
              <a:rPr lang="en-US" b="1" dirty="0"/>
            </a:br>
            <a:r>
              <a:rPr lang="en-US" b="1" dirty="0" smtClean="0"/>
              <a:t>4th </a:t>
            </a:r>
            <a:r>
              <a:rPr lang="en-US" b="1" dirty="0"/>
              <a:t>Quarter 2016</a:t>
            </a:r>
          </a:p>
        </p:txBody>
      </p:sp>
      <p:sp>
        <p:nvSpPr>
          <p:cNvPr id="3" name="Subtitle 2"/>
          <p:cNvSpPr>
            <a:spLocks noGrp="1"/>
          </p:cNvSpPr>
          <p:nvPr>
            <p:ph type="subTitle" idx="1"/>
          </p:nvPr>
        </p:nvSpPr>
        <p:spPr/>
        <p:txBody>
          <a:bodyPr/>
          <a:lstStyle/>
          <a:p>
            <a:r>
              <a:rPr lang="en-US" dirty="0" smtClean="0"/>
              <a:t>November 10, 2016</a:t>
            </a:r>
            <a:endParaRPr lang="en-US" dirty="0"/>
          </a:p>
        </p:txBody>
      </p:sp>
    </p:spTree>
    <p:extLst>
      <p:ext uri="{BB962C8B-B14F-4D97-AF65-F5344CB8AC3E}">
        <p14:creationId xmlns:p14="http://schemas.microsoft.com/office/powerpoint/2010/main" val="1504697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 New Staff</a:t>
            </a:r>
            <a:endParaRPr lang="en-US" dirty="0"/>
          </a:p>
        </p:txBody>
      </p:sp>
      <p:sp>
        <p:nvSpPr>
          <p:cNvPr id="3" name="Content Placeholder 2"/>
          <p:cNvSpPr>
            <a:spLocks noGrp="1"/>
          </p:cNvSpPr>
          <p:nvPr>
            <p:ph idx="1"/>
          </p:nvPr>
        </p:nvSpPr>
        <p:spPr/>
        <p:txBody>
          <a:bodyPr>
            <a:normAutofit/>
          </a:bodyPr>
          <a:lstStyle/>
          <a:p>
            <a:pPr lvl="0"/>
            <a:r>
              <a:rPr lang="en-US" dirty="0" smtClean="0"/>
              <a:t>Karen Barnes – Sr. Manager</a:t>
            </a:r>
          </a:p>
          <a:p>
            <a:pPr lvl="0"/>
            <a:r>
              <a:rPr lang="en-US" dirty="0" smtClean="0"/>
              <a:t>Interns</a:t>
            </a:r>
          </a:p>
          <a:p>
            <a:pPr lvl="1"/>
            <a:r>
              <a:rPr lang="en-US" dirty="0" smtClean="0"/>
              <a:t>Hamid (Central)</a:t>
            </a:r>
          </a:p>
          <a:p>
            <a:pPr lvl="1"/>
            <a:r>
              <a:rPr lang="en-US" dirty="0" smtClean="0"/>
              <a:t>Nicole (11/28 to replace Romel) (Central)</a:t>
            </a:r>
          </a:p>
          <a:p>
            <a:pPr lvl="1"/>
            <a:r>
              <a:rPr lang="en-US" dirty="0" smtClean="0"/>
              <a:t>Cassandra (Teams)</a:t>
            </a:r>
            <a:endParaRPr lang="en-US" dirty="0"/>
          </a:p>
          <a:p>
            <a:pPr lvl="1"/>
            <a:endParaRPr lang="en-US" dirty="0" smtClean="0"/>
          </a:p>
        </p:txBody>
      </p:sp>
    </p:spTree>
    <p:extLst>
      <p:ext uri="{BB962C8B-B14F-4D97-AF65-F5344CB8AC3E}">
        <p14:creationId xmlns:p14="http://schemas.microsoft.com/office/powerpoint/2010/main" val="3322885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 New Staff</a:t>
            </a:r>
            <a:endParaRPr lang="en-US" dirty="0"/>
          </a:p>
        </p:txBody>
      </p:sp>
      <p:sp>
        <p:nvSpPr>
          <p:cNvPr id="3" name="Content Placeholder 2"/>
          <p:cNvSpPr>
            <a:spLocks noGrp="1"/>
          </p:cNvSpPr>
          <p:nvPr>
            <p:ph idx="1"/>
          </p:nvPr>
        </p:nvSpPr>
        <p:spPr/>
        <p:txBody>
          <a:bodyPr/>
          <a:lstStyle/>
          <a:p>
            <a:pPr lvl="0"/>
            <a:r>
              <a:rPr lang="en-US" dirty="0" smtClean="0"/>
              <a:t>David Addy, Accountant I Team Red</a:t>
            </a:r>
          </a:p>
          <a:p>
            <a:pPr lvl="0"/>
            <a:r>
              <a:rPr lang="en-US" dirty="0" smtClean="0"/>
              <a:t>Krissy Long -  Accountant I Team White</a:t>
            </a:r>
          </a:p>
          <a:p>
            <a:pPr lvl="0"/>
            <a:r>
              <a:rPr lang="en-US" dirty="0" smtClean="0"/>
              <a:t>Tammira Barnes – Accountant I Team Central</a:t>
            </a:r>
          </a:p>
          <a:p>
            <a:pPr lvl="0"/>
            <a:r>
              <a:rPr lang="en-US" dirty="0" smtClean="0"/>
              <a:t>Ajesh (AJ) </a:t>
            </a:r>
            <a:r>
              <a:rPr lang="en-US" dirty="0"/>
              <a:t>Singh – Accountant I Team </a:t>
            </a:r>
            <a:r>
              <a:rPr lang="en-US" dirty="0" smtClean="0"/>
              <a:t>Central</a:t>
            </a:r>
          </a:p>
          <a:p>
            <a:r>
              <a:rPr lang="en-US" dirty="0"/>
              <a:t>Moreen Barker – FA Team </a:t>
            </a:r>
            <a:r>
              <a:rPr lang="en-US" dirty="0" smtClean="0"/>
              <a:t>Central</a:t>
            </a:r>
          </a:p>
          <a:p>
            <a:endParaRPr lang="en-US" dirty="0" smtClean="0"/>
          </a:p>
          <a:p>
            <a:r>
              <a:rPr lang="en-US" dirty="0" smtClean="0"/>
              <a:t>Damita </a:t>
            </a:r>
            <a:r>
              <a:rPr lang="en-US" dirty="0"/>
              <a:t>Brown – Admin/Cost</a:t>
            </a:r>
          </a:p>
          <a:p>
            <a:pPr marL="0" indent="0">
              <a:buNone/>
            </a:pPr>
            <a:endParaRPr lang="en-US" dirty="0" smtClean="0"/>
          </a:p>
        </p:txBody>
      </p:sp>
    </p:spTree>
    <p:extLst>
      <p:ext uri="{BB962C8B-B14F-4D97-AF65-F5344CB8AC3E}">
        <p14:creationId xmlns:p14="http://schemas.microsoft.com/office/powerpoint/2010/main" val="1747677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SPAC ORGANIZATION CHART</a:t>
            </a:r>
            <a:endParaRPr lang="en-US" dirty="0"/>
          </a:p>
        </p:txBody>
      </p:sp>
      <p:sp>
        <p:nvSpPr>
          <p:cNvPr id="5" name="TextBox 4"/>
          <p:cNvSpPr txBox="1"/>
          <p:nvPr/>
        </p:nvSpPr>
        <p:spPr>
          <a:xfrm>
            <a:off x="3200400" y="727955"/>
            <a:ext cx="2819400" cy="369332"/>
          </a:xfrm>
          <a:prstGeom prst="rect">
            <a:avLst/>
          </a:prstGeom>
          <a:noFill/>
        </p:spPr>
        <p:txBody>
          <a:bodyPr wrap="square" rtlCol="0">
            <a:spAutoFit/>
          </a:bodyPr>
          <a:lstStyle/>
          <a:p>
            <a:r>
              <a:rPr lang="en-US" dirty="0" smtClean="0"/>
              <a:t>Effective 11/1/16</a:t>
            </a:r>
            <a:endParaRPr lang="en-US" dirty="0"/>
          </a:p>
        </p:txBody>
      </p:sp>
      <p:pic>
        <p:nvPicPr>
          <p:cNvPr id="3" name="Picture 2"/>
          <p:cNvPicPr>
            <a:picLocks noChangeAspect="1"/>
          </p:cNvPicPr>
          <p:nvPr/>
        </p:nvPicPr>
        <p:blipFill>
          <a:blip r:embed="rId2"/>
          <a:stretch>
            <a:fillRect/>
          </a:stretch>
        </p:blipFill>
        <p:spPr>
          <a:xfrm>
            <a:off x="526008" y="1097287"/>
            <a:ext cx="8515634" cy="5658355"/>
          </a:xfrm>
          <a:prstGeom prst="rect">
            <a:avLst/>
          </a:prstGeom>
        </p:spPr>
      </p:pic>
    </p:spTree>
    <p:extLst>
      <p:ext uri="{BB962C8B-B14F-4D97-AF65-F5344CB8AC3E}">
        <p14:creationId xmlns:p14="http://schemas.microsoft.com/office/powerpoint/2010/main" val="305730902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Federal Financial Reporting Deadline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Moved up internally due to the holidays</a:t>
            </a:r>
          </a:p>
          <a:p>
            <a:r>
              <a:rPr lang="en-US" dirty="0" smtClean="0"/>
              <a:t>November FFR’s should be in SPAC by 11/20</a:t>
            </a:r>
          </a:p>
          <a:p>
            <a:r>
              <a:rPr lang="en-US" dirty="0" smtClean="0"/>
              <a:t>December FFR’s should be in SPAC by 12/12</a:t>
            </a:r>
          </a:p>
          <a:p>
            <a:r>
              <a:rPr lang="en-US" dirty="0" smtClean="0"/>
              <a:t>Your </a:t>
            </a:r>
            <a:r>
              <a:rPr lang="en-US" u="sng" dirty="0" smtClean="0"/>
              <a:t>DR deadline</a:t>
            </a:r>
            <a:r>
              <a:rPr lang="en-US" dirty="0" smtClean="0"/>
              <a:t> for any grants that require a financial report is </a:t>
            </a:r>
            <a:r>
              <a:rPr lang="en-US" u="sng" dirty="0" smtClean="0"/>
              <a:t>December 13</a:t>
            </a:r>
            <a:r>
              <a:rPr lang="en-US" u="sng" baseline="30000" dirty="0" smtClean="0"/>
              <a:t>th</a:t>
            </a:r>
            <a:endParaRPr lang="en-US" u="sng" dirty="0" smtClean="0"/>
          </a:p>
          <a:p>
            <a:r>
              <a:rPr lang="en-US" dirty="0" smtClean="0"/>
              <a:t>The </a:t>
            </a:r>
            <a:r>
              <a:rPr lang="en-US" u="sng" dirty="0" smtClean="0"/>
              <a:t>deadline for JE’s is 12/21/16</a:t>
            </a:r>
            <a:r>
              <a:rPr lang="en-US" dirty="0" smtClean="0"/>
              <a:t>, however they </a:t>
            </a:r>
            <a:r>
              <a:rPr lang="en-US" u="sng" dirty="0" smtClean="0"/>
              <a:t>must be approved and posted </a:t>
            </a:r>
            <a:r>
              <a:rPr lang="en-US" dirty="0" smtClean="0"/>
              <a:t>in order to be included on the expenses for the FFR</a:t>
            </a:r>
          </a:p>
          <a:p>
            <a:r>
              <a:rPr lang="en-US" dirty="0" smtClean="0"/>
              <a:t> Questioning </a:t>
            </a:r>
            <a:r>
              <a:rPr lang="en-US" dirty="0"/>
              <a:t>large credit entries</a:t>
            </a:r>
          </a:p>
          <a:p>
            <a:pPr marL="0" indent="0">
              <a:buNone/>
            </a:pPr>
            <a:endParaRPr lang="en-US" dirty="0" smtClean="0"/>
          </a:p>
        </p:txBody>
      </p:sp>
    </p:spTree>
    <p:extLst>
      <p:ext uri="{BB962C8B-B14F-4D97-AF65-F5344CB8AC3E}">
        <p14:creationId xmlns:p14="http://schemas.microsoft.com/office/powerpoint/2010/main" val="2782776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Federal Financial Reporting Deadline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Can’t meet reporting deadline?</a:t>
            </a:r>
          </a:p>
          <a:p>
            <a:pPr lvl="1"/>
            <a:r>
              <a:rPr lang="en-US" dirty="0" smtClean="0"/>
              <a:t>Ask for extensions prior to exp. of award</a:t>
            </a:r>
          </a:p>
          <a:p>
            <a:r>
              <a:rPr lang="en-US" dirty="0" smtClean="0"/>
              <a:t>This requirement flows down to us as a sub of federal Prime funds</a:t>
            </a:r>
          </a:p>
          <a:p>
            <a:r>
              <a:rPr lang="en-US" dirty="0" smtClean="0"/>
              <a:t>Emails from SPAC will be more descriptive with deadlines for posting</a:t>
            </a:r>
          </a:p>
          <a:p>
            <a:r>
              <a:rPr lang="en-US" dirty="0" smtClean="0"/>
              <a:t>We </a:t>
            </a:r>
            <a:r>
              <a:rPr lang="en-US" dirty="0"/>
              <a:t>can no longer draw money after the required reporting date</a:t>
            </a:r>
          </a:p>
          <a:p>
            <a:r>
              <a:rPr lang="en-US" dirty="0" smtClean="0"/>
              <a:t>We miss the deadline, the sponsor does not have to honor our invoice</a:t>
            </a:r>
          </a:p>
        </p:txBody>
      </p:sp>
    </p:spTree>
    <p:extLst>
      <p:ext uri="{BB962C8B-B14F-4D97-AF65-F5344CB8AC3E}">
        <p14:creationId xmlns:p14="http://schemas.microsoft.com/office/powerpoint/2010/main" val="1825080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SPA Updates</a:t>
            </a:r>
            <a:br>
              <a:rPr lang="en-US" b="1" dirty="0"/>
            </a:br>
            <a:r>
              <a:rPr lang="en-US" b="1" dirty="0" smtClean="0"/>
              <a:t>4th </a:t>
            </a:r>
            <a:r>
              <a:rPr lang="en-US" b="1" dirty="0"/>
              <a:t>Quarter 2016</a:t>
            </a:r>
          </a:p>
        </p:txBody>
      </p:sp>
      <p:sp>
        <p:nvSpPr>
          <p:cNvPr id="3" name="Subtitle 2"/>
          <p:cNvSpPr>
            <a:spLocks noGrp="1"/>
          </p:cNvSpPr>
          <p:nvPr>
            <p:ph type="subTitle" idx="1"/>
          </p:nvPr>
        </p:nvSpPr>
        <p:spPr/>
        <p:txBody>
          <a:bodyPr/>
          <a:lstStyle/>
          <a:p>
            <a:r>
              <a:rPr lang="en-US" dirty="0"/>
              <a:t>November 10, </a:t>
            </a:r>
            <a:r>
              <a:rPr lang="en-US" dirty="0" smtClean="0"/>
              <a:t>2016</a:t>
            </a:r>
            <a:endParaRPr lang="en-US" dirty="0"/>
          </a:p>
        </p:txBody>
      </p:sp>
    </p:spTree>
    <p:extLst>
      <p:ext uri="{BB962C8B-B14F-4D97-AF65-F5344CB8AC3E}">
        <p14:creationId xmlns:p14="http://schemas.microsoft.com/office/powerpoint/2010/main" val="1204640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Budgets	</a:t>
            </a:r>
            <a:endParaRPr lang="en-US" dirty="0"/>
          </a:p>
        </p:txBody>
      </p:sp>
      <p:sp>
        <p:nvSpPr>
          <p:cNvPr id="3" name="Content Placeholder 2"/>
          <p:cNvSpPr>
            <a:spLocks noGrp="1"/>
          </p:cNvSpPr>
          <p:nvPr>
            <p:ph idx="1"/>
          </p:nvPr>
        </p:nvSpPr>
        <p:spPr/>
        <p:txBody>
          <a:bodyPr/>
          <a:lstStyle/>
          <a:p>
            <a:r>
              <a:rPr lang="en-US" dirty="0" smtClean="0"/>
              <a:t>Did you request your OTC cost share during KC input before you routed?</a:t>
            </a:r>
          </a:p>
          <a:p>
            <a:r>
              <a:rPr lang="en-US" dirty="0" smtClean="0"/>
              <a:t>Will be sending more descriptive emails upon setup</a:t>
            </a:r>
          </a:p>
          <a:p>
            <a:r>
              <a:rPr lang="en-US" dirty="0" smtClean="0"/>
              <a:t>Please </a:t>
            </a:r>
            <a:r>
              <a:rPr lang="en-US" u="sng" dirty="0" smtClean="0"/>
              <a:t>check your emails for accuracy</a:t>
            </a:r>
            <a:endParaRPr lang="en-US"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2356" y="4399983"/>
            <a:ext cx="2163596" cy="190874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758" y="4517679"/>
            <a:ext cx="4046561" cy="1821232"/>
          </a:xfrm>
          <a:prstGeom prst="rect">
            <a:avLst/>
          </a:prstGeom>
        </p:spPr>
      </p:pic>
    </p:spTree>
    <p:extLst>
      <p:ext uri="{BB962C8B-B14F-4D97-AF65-F5344CB8AC3E}">
        <p14:creationId xmlns:p14="http://schemas.microsoft.com/office/powerpoint/2010/main" val="579922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 IPA</a:t>
            </a:r>
            <a:endParaRPr lang="en-US" dirty="0"/>
          </a:p>
        </p:txBody>
      </p:sp>
      <p:sp>
        <p:nvSpPr>
          <p:cNvPr id="3" name="Content Placeholder 2"/>
          <p:cNvSpPr>
            <a:spLocks noGrp="1"/>
          </p:cNvSpPr>
          <p:nvPr>
            <p:ph idx="1"/>
          </p:nvPr>
        </p:nvSpPr>
        <p:spPr>
          <a:xfrm>
            <a:off x="457200" y="1600200"/>
            <a:ext cx="8229600" cy="5100851"/>
          </a:xfrm>
        </p:spPr>
        <p:txBody>
          <a:bodyPr>
            <a:noAutofit/>
          </a:bodyPr>
          <a:lstStyle/>
          <a:p>
            <a:r>
              <a:rPr lang="en-US" sz="2400" dirty="0" smtClean="0"/>
              <a:t>The VA is </a:t>
            </a:r>
            <a:r>
              <a:rPr lang="en-US" sz="2400" dirty="0"/>
              <a:t>seeing an increasing number of modifications coming through that are extensions</a:t>
            </a:r>
            <a:r>
              <a:rPr lang="en-US" sz="2400" dirty="0" smtClean="0"/>
              <a:t>.</a:t>
            </a:r>
          </a:p>
          <a:p>
            <a:r>
              <a:rPr lang="en-US" sz="2400" dirty="0" smtClean="0"/>
              <a:t>Cannot </a:t>
            </a:r>
            <a:r>
              <a:rPr lang="en-US" sz="2400" dirty="0"/>
              <a:t>extend an IPA using modification </a:t>
            </a:r>
            <a:r>
              <a:rPr lang="en-US" sz="2400" dirty="0" smtClean="0"/>
              <a:t> </a:t>
            </a:r>
            <a:r>
              <a:rPr lang="en-US" sz="2400" dirty="0"/>
              <a:t>to avoid </a:t>
            </a:r>
            <a:r>
              <a:rPr lang="en-US" sz="2400" dirty="0" smtClean="0"/>
              <a:t> the 60 days notice policy.</a:t>
            </a:r>
          </a:p>
          <a:p>
            <a:r>
              <a:rPr lang="en-US" sz="2400" dirty="0" smtClean="0"/>
              <a:t>You must have a NEW fully </a:t>
            </a:r>
            <a:r>
              <a:rPr lang="en-US" sz="2400" dirty="0"/>
              <a:t>signed agreement </a:t>
            </a:r>
            <a:r>
              <a:rPr lang="en-US" sz="2400" b="1" u="sng" dirty="0" smtClean="0"/>
              <a:t>before</a:t>
            </a:r>
            <a:r>
              <a:rPr lang="en-US" sz="2400" b="1" dirty="0" smtClean="0"/>
              <a:t> </a:t>
            </a:r>
            <a:r>
              <a:rPr lang="en-US" sz="2400" dirty="0"/>
              <a:t>work starts</a:t>
            </a:r>
            <a:r>
              <a:rPr lang="en-US" sz="2400" dirty="0" smtClean="0"/>
              <a:t>.</a:t>
            </a:r>
          </a:p>
          <a:p>
            <a:pPr marL="0" indent="0">
              <a:buNone/>
            </a:pPr>
            <a:r>
              <a:rPr lang="en-US" sz="2400" dirty="0" smtClean="0"/>
              <a:t>For Example: </a:t>
            </a:r>
          </a:p>
          <a:p>
            <a:pPr marL="0" indent="0">
              <a:buNone/>
            </a:pPr>
            <a:r>
              <a:rPr lang="en-US" sz="2400" dirty="0" smtClean="0"/>
              <a:t>Cannot put </a:t>
            </a:r>
            <a:r>
              <a:rPr lang="en-US" sz="2400" dirty="0"/>
              <a:t>in a modification for an IPA that </a:t>
            </a:r>
            <a:r>
              <a:rPr lang="en-US" sz="2400" dirty="0" smtClean="0"/>
              <a:t>has ended to increase </a:t>
            </a:r>
            <a:r>
              <a:rPr lang="en-US" sz="2400" dirty="0"/>
              <a:t>effort AND extend the </a:t>
            </a:r>
            <a:r>
              <a:rPr lang="en-US" sz="2400" dirty="0" smtClean="0"/>
              <a:t>dates. </a:t>
            </a:r>
            <a:r>
              <a:rPr lang="en-US" sz="2400" b="1" dirty="0" smtClean="0"/>
              <a:t>That </a:t>
            </a:r>
            <a:r>
              <a:rPr lang="en-US" sz="2400" b="1" dirty="0"/>
              <a:t>is considered late.</a:t>
            </a:r>
            <a:r>
              <a:rPr lang="en-US" sz="2400" dirty="0"/>
              <a:t>  </a:t>
            </a:r>
            <a:endParaRPr lang="en-US" sz="2400" dirty="0" smtClean="0"/>
          </a:p>
          <a:p>
            <a:pPr marL="0" indent="0">
              <a:buNone/>
            </a:pPr>
            <a:r>
              <a:rPr lang="en-US" sz="2400" dirty="0" smtClean="0"/>
              <a:t>A </a:t>
            </a:r>
            <a:r>
              <a:rPr lang="en-US" sz="2400" dirty="0"/>
              <a:t>modification can be done ONLY until </a:t>
            </a:r>
            <a:r>
              <a:rPr lang="en-US" sz="2400" dirty="0" smtClean="0"/>
              <a:t>the expiration date.</a:t>
            </a:r>
          </a:p>
          <a:p>
            <a:pPr marL="0" indent="0">
              <a:buNone/>
            </a:pPr>
            <a:r>
              <a:rPr lang="en-US" sz="2400" dirty="0" smtClean="0"/>
              <a:t>And a </a:t>
            </a:r>
            <a:r>
              <a:rPr lang="en-US" sz="2400" dirty="0"/>
              <a:t>new IPA dated at least 60 days out of now must be done </a:t>
            </a:r>
          </a:p>
          <a:p>
            <a:endParaRPr lang="en-US" sz="2400" dirty="0"/>
          </a:p>
        </p:txBody>
      </p:sp>
    </p:spTree>
    <p:extLst>
      <p:ext uri="{BB962C8B-B14F-4D97-AF65-F5344CB8AC3E}">
        <p14:creationId xmlns:p14="http://schemas.microsoft.com/office/powerpoint/2010/main" val="4139750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 IPA</a:t>
            </a:r>
            <a:endParaRPr lang="en-US" dirty="0"/>
          </a:p>
        </p:txBody>
      </p:sp>
      <p:sp>
        <p:nvSpPr>
          <p:cNvPr id="3" name="Content Placeholder 2"/>
          <p:cNvSpPr>
            <a:spLocks noGrp="1"/>
          </p:cNvSpPr>
          <p:nvPr>
            <p:ph idx="1"/>
          </p:nvPr>
        </p:nvSpPr>
        <p:spPr/>
        <p:txBody>
          <a:bodyPr/>
          <a:lstStyle/>
          <a:p>
            <a:r>
              <a:rPr lang="en-US" dirty="0"/>
              <a:t>Any packet received marked as a modification which includes extending IPA dates which have already occurred (delinquent/late), will be returned to the service to do two separate packets and have corrections made to dates to ensure the IPA is not working prior to having a fully signed agreement</a:t>
            </a:r>
          </a:p>
          <a:p>
            <a:endParaRPr lang="en-US" dirty="0"/>
          </a:p>
        </p:txBody>
      </p:sp>
    </p:spTree>
    <p:extLst>
      <p:ext uri="{BB962C8B-B14F-4D97-AF65-F5344CB8AC3E}">
        <p14:creationId xmlns:p14="http://schemas.microsoft.com/office/powerpoint/2010/main" val="1101768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 IPA Training Day</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			</a:t>
            </a:r>
            <a:r>
              <a:rPr lang="en-US" b="1" dirty="0" smtClean="0"/>
              <a:t>The VA will </a:t>
            </a:r>
            <a:r>
              <a:rPr lang="en-US" b="1" dirty="0"/>
              <a:t>be holding another IPA training day </a:t>
            </a:r>
            <a:endParaRPr lang="en-US" b="1" dirty="0" smtClean="0"/>
          </a:p>
          <a:p>
            <a:pPr marL="0" indent="0">
              <a:buNone/>
            </a:pPr>
            <a:r>
              <a:rPr lang="en-US" dirty="0"/>
              <a:t>Since they continue to have be major problems with IPA packets being done correctly, </a:t>
            </a:r>
            <a:r>
              <a:rPr lang="en-US" b="1" u="sng" dirty="0"/>
              <a:t>they are requiring that all staff who work on the IPA packets</a:t>
            </a:r>
            <a:r>
              <a:rPr lang="en-US" b="1" i="1" u="sng" dirty="0"/>
              <a:t>, including Investigators,</a:t>
            </a:r>
            <a:r>
              <a:rPr lang="en-US" b="1" u="sng" dirty="0"/>
              <a:t> attend one of these sessions:</a:t>
            </a:r>
            <a:endParaRPr lang="en-US" dirty="0"/>
          </a:p>
          <a:p>
            <a:pPr marL="0" indent="0">
              <a:buNone/>
            </a:pPr>
            <a:endParaRPr lang="en-US" dirty="0" smtClean="0"/>
          </a:p>
          <a:p>
            <a:pPr marL="0" indent="0" algn="ctr">
              <a:buNone/>
            </a:pPr>
            <a:r>
              <a:rPr lang="en-US" sz="4600" dirty="0" smtClean="0"/>
              <a:t>Tuesday 11/29/16</a:t>
            </a:r>
          </a:p>
          <a:p>
            <a:pPr marL="0" indent="0" algn="ctr">
              <a:buNone/>
            </a:pPr>
            <a:r>
              <a:rPr lang="en-US" sz="4600" dirty="0" smtClean="0"/>
              <a:t>VA </a:t>
            </a:r>
            <a:r>
              <a:rPr lang="en-US" sz="4600" dirty="0"/>
              <a:t>2</a:t>
            </a:r>
            <a:r>
              <a:rPr lang="en-US" sz="4600" baseline="30000" dirty="0"/>
              <a:t>nd</a:t>
            </a:r>
            <a:r>
              <a:rPr lang="en-US" sz="4600" dirty="0"/>
              <a:t> Floor Auditorium.  </a:t>
            </a:r>
            <a:endParaRPr lang="en-US" sz="4600" dirty="0" smtClean="0"/>
          </a:p>
          <a:p>
            <a:pPr marL="0" indent="0" algn="ctr">
              <a:buNone/>
            </a:pPr>
            <a:r>
              <a:rPr lang="en-US" sz="4600" dirty="0" smtClean="0"/>
              <a:t>Session A: 10 </a:t>
            </a:r>
            <a:r>
              <a:rPr lang="en-US" sz="4600" dirty="0"/>
              <a:t>am - Noon</a:t>
            </a:r>
          </a:p>
          <a:p>
            <a:pPr marL="0" indent="0" algn="ctr">
              <a:buNone/>
            </a:pPr>
            <a:r>
              <a:rPr lang="en-US" sz="4600" dirty="0" smtClean="0"/>
              <a:t>Session B: 1 </a:t>
            </a:r>
            <a:r>
              <a:rPr lang="en-US" sz="4600" dirty="0"/>
              <a:t>pm – 3:00 pm</a:t>
            </a:r>
          </a:p>
          <a:p>
            <a:pPr marL="0" indent="0">
              <a:buNone/>
            </a:pPr>
            <a:endParaRPr lang="en-US" dirty="0"/>
          </a:p>
          <a:p>
            <a:pPr marL="0" indent="0">
              <a:buNone/>
            </a:pPr>
            <a:endParaRPr lang="en-US" dirty="0"/>
          </a:p>
          <a:p>
            <a:pPr marL="0" indent="0">
              <a:buNone/>
            </a:pPr>
            <a:r>
              <a:rPr lang="en-US" b="1" i="1" dirty="0"/>
              <a:t>This is going to be hands-on step-by-step training – so bring your notepad and something to write with. </a:t>
            </a:r>
            <a:endParaRPr lang="en-US" dirty="0"/>
          </a:p>
          <a:p>
            <a:endParaRPr lang="en-US" dirty="0"/>
          </a:p>
        </p:txBody>
      </p:sp>
    </p:spTree>
    <p:extLst>
      <p:ext uri="{BB962C8B-B14F-4D97-AF65-F5344CB8AC3E}">
        <p14:creationId xmlns:p14="http://schemas.microsoft.com/office/powerpoint/2010/main" val="3740561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Effort </a:t>
            </a:r>
            <a:r>
              <a:rPr lang="en-US" dirty="0"/>
              <a:t>Reminders</a:t>
            </a:r>
          </a:p>
        </p:txBody>
      </p:sp>
      <p:sp>
        <p:nvSpPr>
          <p:cNvPr id="3" name="Content Placeholder 2"/>
          <p:cNvSpPr>
            <a:spLocks noGrp="1"/>
          </p:cNvSpPr>
          <p:nvPr>
            <p:ph idx="1"/>
          </p:nvPr>
        </p:nvSpPr>
        <p:spPr/>
        <p:txBody>
          <a:bodyPr/>
          <a:lstStyle/>
          <a:p>
            <a:r>
              <a:rPr lang="en-US" dirty="0"/>
              <a:t>September effort forms are due Tuesday, November </a:t>
            </a:r>
            <a:r>
              <a:rPr lang="en-US" dirty="0" smtClean="0"/>
              <a:t>22</a:t>
            </a:r>
            <a:r>
              <a:rPr lang="en-US" baseline="30000" dirty="0" smtClean="0"/>
              <a:t>nd</a:t>
            </a:r>
            <a:endParaRPr lang="en-US" dirty="0" smtClean="0"/>
          </a:p>
          <a:p>
            <a:r>
              <a:rPr lang="en-US" dirty="0" smtClean="0"/>
              <a:t>Check your PCA balances!</a:t>
            </a:r>
          </a:p>
          <a:p>
            <a:pPr lvl="1"/>
            <a:r>
              <a:rPr lang="en-US" dirty="0" smtClean="0"/>
              <a:t>No longer use fixed EFPs to allocate </a:t>
            </a:r>
            <a:r>
              <a:rPr lang="en-US" dirty="0" err="1" smtClean="0"/>
              <a:t>retropays</a:t>
            </a:r>
            <a:r>
              <a:rPr lang="en-US" dirty="0" smtClean="0"/>
              <a:t> that were processed in FY 17, but were related to FY 16</a:t>
            </a:r>
          </a:p>
          <a:p>
            <a:pPr lvl="1"/>
            <a:r>
              <a:rPr lang="en-US" dirty="0" smtClean="0"/>
              <a:t>These FY 16 retro pays are falling to the PCA and DRs are needed</a:t>
            </a:r>
          </a:p>
          <a:p>
            <a:endParaRPr lang="en-US" dirty="0"/>
          </a:p>
        </p:txBody>
      </p:sp>
    </p:spTree>
    <p:extLst>
      <p:ext uri="{BB962C8B-B14F-4D97-AF65-F5344CB8AC3E}">
        <p14:creationId xmlns:p14="http://schemas.microsoft.com/office/powerpoint/2010/main" val="3606562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Proposed changes to the Uniform Guidance</a:t>
            </a:r>
          </a:p>
        </p:txBody>
      </p:sp>
      <p:sp>
        <p:nvSpPr>
          <p:cNvPr id="3" name="Content Placeholder 2"/>
          <p:cNvSpPr>
            <a:spLocks noGrp="1"/>
          </p:cNvSpPr>
          <p:nvPr>
            <p:ph idx="1"/>
          </p:nvPr>
        </p:nvSpPr>
        <p:spPr/>
        <p:txBody>
          <a:bodyPr>
            <a:normAutofit/>
          </a:bodyPr>
          <a:lstStyle/>
          <a:p>
            <a:r>
              <a:rPr lang="en-US" dirty="0"/>
              <a:t>Federal Register item was expected October 28</a:t>
            </a:r>
            <a:r>
              <a:rPr lang="en-US" baseline="30000" dirty="0"/>
              <a:t>th</a:t>
            </a:r>
            <a:endParaRPr lang="en-US" dirty="0"/>
          </a:p>
          <a:p>
            <a:pPr lvl="1"/>
            <a:r>
              <a:rPr lang="en-US" dirty="0"/>
              <a:t>Now expected November 11</a:t>
            </a:r>
            <a:r>
              <a:rPr lang="en-US" baseline="30000" dirty="0"/>
              <a:t>th</a:t>
            </a:r>
            <a:endParaRPr lang="en-US" dirty="0"/>
          </a:p>
          <a:p>
            <a:r>
              <a:rPr lang="en-US" dirty="0"/>
              <a:t>Expected to delay the implementation of the procurement regulations </a:t>
            </a:r>
            <a:r>
              <a:rPr lang="en-US" dirty="0" smtClean="0"/>
              <a:t>changes (again</a:t>
            </a:r>
            <a:r>
              <a:rPr lang="en-US" dirty="0"/>
              <a:t>) until July 1, </a:t>
            </a:r>
            <a:r>
              <a:rPr lang="en-US" dirty="0" smtClean="0"/>
              <a:t>2018</a:t>
            </a:r>
          </a:p>
          <a:p>
            <a:r>
              <a:rPr lang="en-US" dirty="0" smtClean="0"/>
              <a:t>USM rules now do not require competition for purchases under $25,000</a:t>
            </a:r>
          </a:p>
          <a:p>
            <a:pPr marL="0" indent="0">
              <a:buNone/>
            </a:pPr>
            <a:endParaRPr lang="en-US" dirty="0"/>
          </a:p>
        </p:txBody>
      </p:sp>
    </p:spTree>
    <p:extLst>
      <p:ext uri="{BB962C8B-B14F-4D97-AF65-F5344CB8AC3E}">
        <p14:creationId xmlns:p14="http://schemas.microsoft.com/office/powerpoint/2010/main" val="3419550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FLSA and Sponsored Agreements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6926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of FLSA at UMB</a:t>
            </a:r>
          </a:p>
        </p:txBody>
      </p:sp>
      <p:sp>
        <p:nvSpPr>
          <p:cNvPr id="3" name="Content Placeholder 2"/>
          <p:cNvSpPr>
            <a:spLocks noGrp="1"/>
          </p:cNvSpPr>
          <p:nvPr>
            <p:ph idx="1"/>
          </p:nvPr>
        </p:nvSpPr>
        <p:spPr/>
        <p:txBody>
          <a:bodyPr>
            <a:normAutofit fontScale="77500" lnSpcReduction="20000"/>
          </a:bodyPr>
          <a:lstStyle/>
          <a:p>
            <a:r>
              <a:rPr lang="en-US" dirty="0"/>
              <a:t>UMB implementation date is November 27</a:t>
            </a:r>
            <a:r>
              <a:rPr lang="en-US" baseline="30000" dirty="0"/>
              <a:t>th</a:t>
            </a:r>
            <a:r>
              <a:rPr lang="en-US" dirty="0"/>
              <a:t> to coincide with the beginning of a pay period</a:t>
            </a:r>
          </a:p>
          <a:p>
            <a:r>
              <a:rPr lang="en-US" dirty="0" smtClean="0"/>
              <a:t>Several jobs, </a:t>
            </a:r>
            <a:r>
              <a:rPr lang="en-US" dirty="0"/>
              <a:t>some primarily charged to </a:t>
            </a:r>
            <a:r>
              <a:rPr lang="en-US" dirty="0" smtClean="0"/>
              <a:t>grants, </a:t>
            </a:r>
            <a:r>
              <a:rPr lang="en-US" dirty="0"/>
              <a:t>were made </a:t>
            </a:r>
            <a:r>
              <a:rPr lang="en-US" dirty="0" smtClean="0"/>
              <a:t>non-exempt</a:t>
            </a:r>
          </a:p>
          <a:p>
            <a:pPr lvl="1"/>
            <a:r>
              <a:rPr lang="en-US" dirty="0" smtClean="0"/>
              <a:t>Clinical Research Assistant</a:t>
            </a:r>
          </a:p>
          <a:p>
            <a:pPr lvl="1"/>
            <a:r>
              <a:rPr lang="en-US" dirty="0" smtClean="0"/>
              <a:t>Laboratory  Research Assistant</a:t>
            </a:r>
          </a:p>
          <a:p>
            <a:pPr lvl="1"/>
            <a:r>
              <a:rPr lang="en-US" dirty="0" smtClean="0"/>
              <a:t>Laboratory Animal Research Assistant</a:t>
            </a:r>
          </a:p>
          <a:p>
            <a:pPr lvl="1"/>
            <a:r>
              <a:rPr lang="en-US" dirty="0" smtClean="0"/>
              <a:t>Research Analyst</a:t>
            </a:r>
          </a:p>
          <a:p>
            <a:pPr lvl="1"/>
            <a:r>
              <a:rPr lang="en-US" dirty="0" smtClean="0"/>
              <a:t>Research Project Coordinator</a:t>
            </a:r>
          </a:p>
          <a:p>
            <a:pPr lvl="1"/>
            <a:r>
              <a:rPr lang="en-US" dirty="0" smtClean="0"/>
              <a:t>Counseling Associate</a:t>
            </a:r>
          </a:p>
          <a:p>
            <a:pPr lvl="1"/>
            <a:r>
              <a:rPr lang="en-US" dirty="0" smtClean="0"/>
              <a:t>Events Coordinator</a:t>
            </a:r>
          </a:p>
          <a:p>
            <a:pPr lvl="1"/>
            <a:r>
              <a:rPr lang="en-US" dirty="0" smtClean="0"/>
              <a:t>Coordinator</a:t>
            </a:r>
            <a:endParaRPr lang="en-US" dirty="0"/>
          </a:p>
          <a:p>
            <a:r>
              <a:rPr lang="en-US" dirty="0"/>
              <a:t>These </a:t>
            </a:r>
            <a:r>
              <a:rPr lang="en-US" dirty="0" smtClean="0"/>
              <a:t>jobs </a:t>
            </a:r>
            <a:r>
              <a:rPr lang="en-US" dirty="0"/>
              <a:t>will now be eligible for </a:t>
            </a:r>
            <a:r>
              <a:rPr lang="en-US" dirty="0" smtClean="0"/>
              <a:t>overtime</a:t>
            </a:r>
            <a:endParaRPr lang="en-US" dirty="0"/>
          </a:p>
        </p:txBody>
      </p:sp>
    </p:spTree>
    <p:extLst>
      <p:ext uri="{BB962C8B-B14F-4D97-AF65-F5344CB8AC3E}">
        <p14:creationId xmlns:p14="http://schemas.microsoft.com/office/powerpoint/2010/main" val="3694295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Allowability</a:t>
            </a:r>
            <a:r>
              <a:rPr lang="en-US" dirty="0"/>
              <a:t> of Overtime Premiums on Sponsored Agreements</a:t>
            </a:r>
          </a:p>
        </p:txBody>
      </p:sp>
      <p:sp>
        <p:nvSpPr>
          <p:cNvPr id="3" name="Content Placeholder 2"/>
          <p:cNvSpPr>
            <a:spLocks noGrp="1"/>
          </p:cNvSpPr>
          <p:nvPr>
            <p:ph idx="1"/>
          </p:nvPr>
        </p:nvSpPr>
        <p:spPr/>
        <p:txBody>
          <a:bodyPr/>
          <a:lstStyle/>
          <a:p>
            <a:r>
              <a:rPr lang="en-US" dirty="0"/>
              <a:t>Generally allowable if paid according to University policy</a:t>
            </a:r>
          </a:p>
          <a:p>
            <a:r>
              <a:rPr lang="en-US" dirty="0"/>
              <a:t>Allowable does not mean funds are available</a:t>
            </a:r>
          </a:p>
          <a:p>
            <a:r>
              <a:rPr lang="en-US" dirty="0"/>
              <a:t>Know your terms and conditions</a:t>
            </a:r>
          </a:p>
          <a:p>
            <a:pPr lvl="1"/>
            <a:r>
              <a:rPr lang="en-US" dirty="0"/>
              <a:t>Some may require overtime to have prior approval</a:t>
            </a:r>
          </a:p>
          <a:p>
            <a:pPr lvl="1"/>
            <a:r>
              <a:rPr lang="en-US" dirty="0"/>
              <a:t>If the overtime premium causes </a:t>
            </a:r>
            <a:r>
              <a:rPr lang="en-US" dirty="0" err="1"/>
              <a:t>rebudgeting</a:t>
            </a:r>
            <a:r>
              <a:rPr lang="en-US" dirty="0"/>
              <a:t>, the </a:t>
            </a:r>
            <a:r>
              <a:rPr lang="en-US" dirty="0" err="1"/>
              <a:t>rebudgeting</a:t>
            </a:r>
            <a:r>
              <a:rPr lang="en-US" dirty="0"/>
              <a:t> may require </a:t>
            </a:r>
            <a:r>
              <a:rPr lang="en-US"/>
              <a:t>prior approval</a:t>
            </a:r>
            <a:endParaRPr lang="en-US" dirty="0"/>
          </a:p>
          <a:p>
            <a:pPr lvl="1"/>
            <a:endParaRPr lang="en-US" dirty="0"/>
          </a:p>
          <a:p>
            <a:pPr lvl="1"/>
            <a:endParaRPr lang="en-US" dirty="0"/>
          </a:p>
        </p:txBody>
      </p:sp>
    </p:spTree>
    <p:extLst>
      <p:ext uri="{BB962C8B-B14F-4D97-AF65-F5344CB8AC3E}">
        <p14:creationId xmlns:p14="http://schemas.microsoft.com/office/powerpoint/2010/main" val="1225209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 of Overtime Policy</a:t>
            </a:r>
          </a:p>
        </p:txBody>
      </p:sp>
      <p:sp>
        <p:nvSpPr>
          <p:cNvPr id="3" name="Content Placeholder 2"/>
          <p:cNvSpPr>
            <a:spLocks noGrp="1"/>
          </p:cNvSpPr>
          <p:nvPr>
            <p:ph idx="1"/>
          </p:nvPr>
        </p:nvSpPr>
        <p:spPr/>
        <p:txBody>
          <a:bodyPr>
            <a:normAutofit fontScale="55000" lnSpcReduction="20000"/>
          </a:bodyPr>
          <a:lstStyle/>
          <a:p>
            <a:r>
              <a:rPr lang="en-US" dirty="0"/>
              <a:t>Overtime will be paid at an overtime premium rate of one and a half times the employee’s regular pay for all hours worked over 40 hours per pay </a:t>
            </a:r>
            <a:r>
              <a:rPr lang="en-US" dirty="0" smtClean="0"/>
              <a:t>week</a:t>
            </a:r>
          </a:p>
          <a:p>
            <a:pPr marL="0" indent="0">
              <a:buNone/>
            </a:pPr>
            <a:endParaRPr lang="en-US" dirty="0"/>
          </a:p>
          <a:p>
            <a:r>
              <a:rPr lang="en-US" dirty="0"/>
              <a:t>Holidays, unscheduled closings, annual, personal and sick leaves count as time </a:t>
            </a:r>
            <a:r>
              <a:rPr lang="en-US" dirty="0" smtClean="0"/>
              <a:t>worked</a:t>
            </a:r>
          </a:p>
          <a:p>
            <a:pPr marL="0" indent="0">
              <a:buNone/>
            </a:pPr>
            <a:endParaRPr lang="en-US" dirty="0"/>
          </a:p>
          <a:p>
            <a:r>
              <a:rPr lang="en-US" dirty="0"/>
              <a:t>A department may </a:t>
            </a:r>
            <a:r>
              <a:rPr lang="en-US" dirty="0" smtClean="0"/>
              <a:t>require </a:t>
            </a:r>
            <a:r>
              <a:rPr lang="en-US" dirty="0"/>
              <a:t>employees to work </a:t>
            </a:r>
            <a:r>
              <a:rPr lang="en-US" dirty="0" smtClean="0"/>
              <a:t>overtime</a:t>
            </a:r>
          </a:p>
          <a:p>
            <a:pPr marL="0" indent="0">
              <a:buNone/>
            </a:pPr>
            <a:endParaRPr lang="en-US" dirty="0"/>
          </a:p>
          <a:p>
            <a:r>
              <a:rPr lang="en-US" dirty="0"/>
              <a:t>Should be limited to unusual, essential, or emergency situations, and when practical should be fairly distributed</a:t>
            </a:r>
            <a:r>
              <a:rPr lang="en-US" dirty="0" smtClean="0"/>
              <a:t>.</a:t>
            </a:r>
          </a:p>
          <a:p>
            <a:pPr marL="0" indent="0">
              <a:buNone/>
            </a:pPr>
            <a:endParaRPr lang="en-US" dirty="0"/>
          </a:p>
          <a:p>
            <a:r>
              <a:rPr lang="en-US" dirty="0"/>
              <a:t>Requires advanced approval from the employee’s department </a:t>
            </a:r>
            <a:r>
              <a:rPr lang="en-US" dirty="0" smtClean="0"/>
              <a:t>head</a:t>
            </a:r>
          </a:p>
          <a:p>
            <a:pPr lvl="1"/>
            <a:r>
              <a:rPr lang="en-US" dirty="0" smtClean="0"/>
              <a:t>Employees must be paid for overtime even if they did not receive approval in advance</a:t>
            </a:r>
          </a:p>
          <a:p>
            <a:pPr marL="457200" lvl="1" indent="0">
              <a:buNone/>
            </a:pPr>
            <a:endParaRPr lang="en-US" dirty="0"/>
          </a:p>
          <a:p>
            <a:r>
              <a:rPr lang="en-US" dirty="0"/>
              <a:t>Employees should not be pressured to record anything other than the time worked on their timesheets</a:t>
            </a:r>
          </a:p>
        </p:txBody>
      </p:sp>
    </p:spTree>
    <p:extLst>
      <p:ext uri="{BB962C8B-B14F-4D97-AF65-F5344CB8AC3E}">
        <p14:creationId xmlns:p14="http://schemas.microsoft.com/office/powerpoint/2010/main" val="752707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 Personnel</a:t>
            </a:r>
            <a:endParaRPr lang="en-US" dirty="0"/>
          </a:p>
        </p:txBody>
      </p:sp>
      <p:sp>
        <p:nvSpPr>
          <p:cNvPr id="3" name="Content Placeholder 2"/>
          <p:cNvSpPr>
            <a:spLocks noGrp="1"/>
          </p:cNvSpPr>
          <p:nvPr>
            <p:ph idx="1"/>
          </p:nvPr>
        </p:nvSpPr>
        <p:spPr/>
        <p:txBody>
          <a:bodyPr/>
          <a:lstStyle/>
          <a:p>
            <a:r>
              <a:rPr lang="en-US" dirty="0" smtClean="0"/>
              <a:t>One open position for Analyst, SPA</a:t>
            </a:r>
          </a:p>
          <a:p>
            <a:pPr lvl="1"/>
            <a:r>
              <a:rPr lang="en-US" dirty="0" smtClean="0"/>
              <a:t>This is an entry level position within SPA</a:t>
            </a:r>
          </a:p>
          <a:p>
            <a:pPr lvl="1"/>
            <a:r>
              <a:rPr lang="en-US" dirty="0" smtClean="0"/>
              <a:t>He/she will work on the contract team processing outgoing subs</a:t>
            </a:r>
          </a:p>
          <a:p>
            <a:pPr lvl="1"/>
            <a:r>
              <a:rPr lang="en-US" dirty="0" smtClean="0"/>
              <a:t>Currently interviewing</a:t>
            </a:r>
          </a:p>
        </p:txBody>
      </p:sp>
    </p:spTree>
    <p:extLst>
      <p:ext uri="{BB962C8B-B14F-4D97-AF65-F5344CB8AC3E}">
        <p14:creationId xmlns:p14="http://schemas.microsoft.com/office/powerpoint/2010/main" val="1956106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Consequences for Violating FLSA Rules</a:t>
            </a:r>
            <a:endParaRPr lang="en-US" dirty="0"/>
          </a:p>
        </p:txBody>
      </p:sp>
      <p:sp>
        <p:nvSpPr>
          <p:cNvPr id="3" name="Content Placeholder 2"/>
          <p:cNvSpPr>
            <a:spLocks noGrp="1"/>
          </p:cNvSpPr>
          <p:nvPr>
            <p:ph idx="1"/>
          </p:nvPr>
        </p:nvSpPr>
        <p:spPr/>
        <p:txBody>
          <a:bodyPr/>
          <a:lstStyle/>
          <a:p>
            <a:pPr marL="342900" lvl="1" indent="-342900">
              <a:lnSpc>
                <a:spcPct val="80000"/>
              </a:lnSpc>
              <a:buFont typeface="Arial"/>
              <a:buChar char="•"/>
            </a:pPr>
            <a:r>
              <a:rPr lang="en-US" sz="2500" dirty="0"/>
              <a:t>Progressive discipline for </a:t>
            </a:r>
            <a:r>
              <a:rPr lang="en-US" sz="2500" dirty="0" smtClean="0"/>
              <a:t>managers/employees</a:t>
            </a:r>
          </a:p>
          <a:p>
            <a:pPr marL="0" lvl="1" indent="0">
              <a:lnSpc>
                <a:spcPct val="80000"/>
              </a:lnSpc>
              <a:buNone/>
            </a:pPr>
            <a:r>
              <a:rPr lang="en-US" sz="2500" dirty="0" smtClean="0"/>
              <a:t> </a:t>
            </a:r>
            <a:endParaRPr lang="en-US" sz="2500" dirty="0"/>
          </a:p>
          <a:p>
            <a:pPr marL="342900" lvl="1" indent="-342900">
              <a:lnSpc>
                <a:spcPct val="80000"/>
              </a:lnSpc>
              <a:buFont typeface="Arial"/>
              <a:buChar char="•"/>
            </a:pPr>
            <a:r>
              <a:rPr lang="en-US" sz="2500" dirty="0"/>
              <a:t>Violations may result in civil or criminal action. </a:t>
            </a:r>
            <a:endParaRPr lang="en-US" sz="2500" dirty="0" smtClean="0"/>
          </a:p>
          <a:p>
            <a:pPr marL="0" lvl="1" indent="0">
              <a:lnSpc>
                <a:spcPct val="80000"/>
              </a:lnSpc>
              <a:buNone/>
            </a:pPr>
            <a:endParaRPr lang="en-US" sz="2500" dirty="0"/>
          </a:p>
          <a:p>
            <a:pPr marL="342900" lvl="1" indent="-342900">
              <a:lnSpc>
                <a:spcPct val="80000"/>
              </a:lnSpc>
              <a:buFont typeface="Arial"/>
              <a:buChar char="•"/>
            </a:pPr>
            <a:r>
              <a:rPr lang="en-US" sz="2500" dirty="0"/>
              <a:t>Employers may be assessed civil penalties of up to $1,100 for each willful or repeated violation of the overtime pay provisions of the law Employers who have willfully violated the law may be subject to criminal penalties, including fines and imprisonment</a:t>
            </a:r>
            <a:r>
              <a:rPr lang="en-US" sz="2500" dirty="0" smtClean="0"/>
              <a:t>.</a:t>
            </a:r>
          </a:p>
          <a:p>
            <a:pPr marL="0" lvl="1" indent="0">
              <a:lnSpc>
                <a:spcPct val="80000"/>
              </a:lnSpc>
              <a:buNone/>
            </a:pPr>
            <a:endParaRPr lang="en-US" sz="2500" dirty="0"/>
          </a:p>
          <a:p>
            <a:pPr marL="342900" lvl="1" indent="-342900">
              <a:lnSpc>
                <a:spcPct val="80000"/>
              </a:lnSpc>
              <a:buFont typeface="Arial"/>
              <a:buChar char="•"/>
            </a:pPr>
            <a:r>
              <a:rPr lang="en-US" sz="2500" dirty="0"/>
              <a:t>Employers who have willfully violated the law may be subject to criminal penalties, including fines and imprisonment.</a:t>
            </a:r>
          </a:p>
          <a:p>
            <a:endParaRPr lang="en-US" dirty="0"/>
          </a:p>
        </p:txBody>
      </p:sp>
    </p:spTree>
    <p:extLst>
      <p:ext uri="{BB962C8B-B14F-4D97-AF65-F5344CB8AC3E}">
        <p14:creationId xmlns:p14="http://schemas.microsoft.com/office/powerpoint/2010/main" val="551241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Consequences for Violating FLSA Rules</a:t>
            </a:r>
            <a:endParaRPr lang="en-US" dirty="0"/>
          </a:p>
        </p:txBody>
      </p:sp>
      <p:sp>
        <p:nvSpPr>
          <p:cNvPr id="3" name="Content Placeholder 2"/>
          <p:cNvSpPr>
            <a:spLocks noGrp="1"/>
          </p:cNvSpPr>
          <p:nvPr>
            <p:ph idx="1"/>
          </p:nvPr>
        </p:nvSpPr>
        <p:spPr/>
        <p:txBody>
          <a:bodyPr>
            <a:normAutofit fontScale="92500"/>
          </a:bodyPr>
          <a:lstStyle/>
          <a:p>
            <a:r>
              <a:rPr lang="en-US" dirty="0" smtClean="0"/>
              <a:t>The US Department of Labor is committed to stepped up enforcement</a:t>
            </a:r>
          </a:p>
          <a:p>
            <a:pPr marL="557213" lvl="1" indent="-214313">
              <a:lnSpc>
                <a:spcPct val="150000"/>
              </a:lnSpc>
              <a:buFont typeface="Arial" panose="020B0604020202020204" pitchFamily="34" charset="0"/>
              <a:buChar char="•"/>
            </a:pPr>
            <a:r>
              <a:rPr lang="en-US" dirty="0"/>
              <a:t>Audit and payment of violations from previous years.</a:t>
            </a:r>
          </a:p>
          <a:p>
            <a:pPr marL="557213" lvl="1" indent="-214313">
              <a:lnSpc>
                <a:spcPct val="150000"/>
              </a:lnSpc>
              <a:buFont typeface="Arial" panose="020B0604020202020204" pitchFamily="34" charset="0"/>
              <a:buChar char="•"/>
            </a:pPr>
            <a:r>
              <a:rPr lang="en-US" dirty="0"/>
              <a:t>Further audit of </a:t>
            </a:r>
            <a:r>
              <a:rPr lang="en-US" u="sng" dirty="0"/>
              <a:t>all</a:t>
            </a:r>
            <a:r>
              <a:rPr lang="en-US" dirty="0"/>
              <a:t> timekeeping records and additional penalties/fines. </a:t>
            </a:r>
          </a:p>
          <a:p>
            <a:pPr marL="557213" lvl="1" indent="-214313">
              <a:lnSpc>
                <a:spcPct val="150000"/>
              </a:lnSpc>
              <a:buFont typeface="Arial" panose="020B0604020202020204" pitchFamily="34" charset="0"/>
              <a:buChar char="•"/>
            </a:pPr>
            <a:r>
              <a:rPr lang="en-US" dirty="0"/>
              <a:t>Fines, interest and possible criminal sanctions.</a:t>
            </a:r>
          </a:p>
          <a:p>
            <a:pPr marL="557213" lvl="1" indent="-214313">
              <a:lnSpc>
                <a:spcPct val="150000"/>
              </a:lnSpc>
              <a:buFont typeface="Arial" panose="020B0604020202020204" pitchFamily="34" charset="0"/>
              <a:buChar char="•"/>
            </a:pPr>
            <a:r>
              <a:rPr lang="en-US" dirty="0"/>
              <a:t>Possible loss of all federal contracts </a:t>
            </a:r>
          </a:p>
          <a:p>
            <a:pPr lvl="1"/>
            <a:endParaRPr lang="en-US" dirty="0"/>
          </a:p>
        </p:txBody>
      </p:sp>
    </p:spTree>
    <p:extLst>
      <p:ext uri="{BB962C8B-B14F-4D97-AF65-F5344CB8AC3E}">
        <p14:creationId xmlns:p14="http://schemas.microsoft.com/office/powerpoint/2010/main" val="1262496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Allocating Overtime</a:t>
            </a:r>
          </a:p>
        </p:txBody>
      </p:sp>
      <p:sp>
        <p:nvSpPr>
          <p:cNvPr id="3" name="Content Placeholder 2"/>
          <p:cNvSpPr>
            <a:spLocks noGrp="1"/>
          </p:cNvSpPr>
          <p:nvPr>
            <p:ph idx="1"/>
          </p:nvPr>
        </p:nvSpPr>
        <p:spPr/>
        <p:txBody>
          <a:bodyPr>
            <a:normAutofit lnSpcReduction="10000"/>
          </a:bodyPr>
          <a:lstStyle/>
          <a:p>
            <a:r>
              <a:rPr lang="en-US" dirty="0"/>
              <a:t>Department must decide whether the overtime was related to  </a:t>
            </a:r>
          </a:p>
          <a:p>
            <a:pPr lvl="1"/>
            <a:r>
              <a:rPr lang="en-US" dirty="0"/>
              <a:t>All of the employee’s activities </a:t>
            </a:r>
          </a:p>
          <a:p>
            <a:pPr lvl="2"/>
            <a:r>
              <a:rPr lang="en-US" dirty="0"/>
              <a:t>allow overtime to be allocated according to the employee’s </a:t>
            </a:r>
            <a:r>
              <a:rPr lang="en-US" dirty="0" smtClean="0"/>
              <a:t>EFP</a:t>
            </a:r>
          </a:p>
          <a:p>
            <a:pPr lvl="2"/>
            <a:r>
              <a:rPr lang="en-US" dirty="0" smtClean="0"/>
              <a:t>Default EFP used is the EFP in effect when the employee exceeds 40 hours in a week</a:t>
            </a:r>
          </a:p>
          <a:p>
            <a:pPr lvl="2"/>
            <a:r>
              <a:rPr lang="en-US" dirty="0" smtClean="0"/>
              <a:t>Can be overridden by the ETS Approver</a:t>
            </a:r>
            <a:endParaRPr lang="en-US" dirty="0"/>
          </a:p>
          <a:p>
            <a:pPr lvl="1"/>
            <a:r>
              <a:rPr lang="en-US" dirty="0"/>
              <a:t>Some of the employee’s activities </a:t>
            </a:r>
          </a:p>
          <a:p>
            <a:pPr lvl="2"/>
            <a:r>
              <a:rPr lang="en-US" dirty="0"/>
              <a:t>use combo code override functionality on electronic timesheet</a:t>
            </a:r>
          </a:p>
        </p:txBody>
      </p:sp>
    </p:spTree>
    <p:extLst>
      <p:ext uri="{BB962C8B-B14F-4D97-AF65-F5344CB8AC3E}">
        <p14:creationId xmlns:p14="http://schemas.microsoft.com/office/powerpoint/2010/main" val="2566706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Combo Code Override</a:t>
            </a:r>
          </a:p>
        </p:txBody>
      </p:sp>
      <p:sp>
        <p:nvSpPr>
          <p:cNvPr id="3" name="Content Placeholder 2"/>
          <p:cNvSpPr>
            <a:spLocks noGrp="1"/>
          </p:cNvSpPr>
          <p:nvPr>
            <p:ph idx="1"/>
          </p:nvPr>
        </p:nvSpPr>
        <p:spPr/>
        <p:txBody>
          <a:bodyPr>
            <a:normAutofit lnSpcReduction="10000"/>
          </a:bodyPr>
          <a:lstStyle/>
          <a:p>
            <a:r>
              <a:rPr lang="en-US" dirty="0"/>
              <a:t>Available only to the ETS Approver </a:t>
            </a:r>
            <a:r>
              <a:rPr lang="en-US" dirty="0" smtClean="0"/>
              <a:t>Role</a:t>
            </a:r>
          </a:p>
          <a:p>
            <a:pPr lvl="1"/>
            <a:r>
              <a:rPr lang="en-US" dirty="0" smtClean="0"/>
              <a:t>Departments need to develop a communication plan for how overrides are communicated to this role</a:t>
            </a:r>
          </a:p>
          <a:p>
            <a:r>
              <a:rPr lang="en-US" dirty="0" smtClean="0"/>
              <a:t>UPK is available</a:t>
            </a:r>
          </a:p>
          <a:p>
            <a:pPr lvl="1"/>
            <a:r>
              <a:rPr lang="en-US" dirty="0" smtClean="0"/>
              <a:t>Portal-&gt;UMB Systems Tutorials Browser-&gt;</a:t>
            </a:r>
            <a:r>
              <a:rPr lang="en-US" dirty="0" err="1" smtClean="0"/>
              <a:t>eUMB</a:t>
            </a:r>
            <a:r>
              <a:rPr lang="en-US" dirty="0" smtClean="0"/>
              <a:t> Electronic Timesheets-&gt;ETS Approver-&gt;Combo Code Override</a:t>
            </a:r>
            <a:endParaRPr lang="en-US" dirty="0"/>
          </a:p>
          <a:p>
            <a:pPr marL="0" indent="0">
              <a:buNone/>
            </a:pPr>
            <a:r>
              <a:rPr lang="en-US" dirty="0"/>
              <a:t>http://cf.umaryland.edu/ondemandtraining/enterprise/PlayerPackage/data/toc.html</a:t>
            </a:r>
          </a:p>
        </p:txBody>
      </p:sp>
    </p:spTree>
    <p:extLst>
      <p:ext uri="{BB962C8B-B14F-4D97-AF65-F5344CB8AC3E}">
        <p14:creationId xmlns:p14="http://schemas.microsoft.com/office/powerpoint/2010/main" val="39289597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Reminder of Compensatory Leave Policy</a:t>
            </a:r>
          </a:p>
        </p:txBody>
      </p:sp>
      <p:sp>
        <p:nvSpPr>
          <p:cNvPr id="3" name="Content Placeholder 2"/>
          <p:cNvSpPr>
            <a:spLocks noGrp="1"/>
          </p:cNvSpPr>
          <p:nvPr>
            <p:ph idx="1"/>
          </p:nvPr>
        </p:nvSpPr>
        <p:spPr/>
        <p:txBody>
          <a:bodyPr>
            <a:normAutofit lnSpcReduction="10000"/>
          </a:bodyPr>
          <a:lstStyle/>
          <a:p>
            <a:r>
              <a:rPr lang="en-US" dirty="0"/>
              <a:t>Department head and employee may mutually agree to earn compensatory time in lieu of paying overtime</a:t>
            </a:r>
          </a:p>
          <a:p>
            <a:pPr lvl="1"/>
            <a:r>
              <a:rPr lang="en-US" dirty="0"/>
              <a:t>Earned at time and one-half</a:t>
            </a:r>
          </a:p>
          <a:p>
            <a:pPr lvl="1"/>
            <a:r>
              <a:rPr lang="en-US" dirty="0"/>
              <a:t>Cannot accumulate more than 240 hours</a:t>
            </a:r>
          </a:p>
          <a:p>
            <a:pPr lvl="1"/>
            <a:r>
              <a:rPr lang="en-US" dirty="0" smtClean="0"/>
              <a:t>Must be paid in full if </a:t>
            </a:r>
            <a:r>
              <a:rPr lang="en-US" dirty="0"/>
              <a:t>not used </a:t>
            </a:r>
            <a:r>
              <a:rPr lang="en-US" dirty="0" smtClean="0"/>
              <a:t>by:</a:t>
            </a:r>
          </a:p>
          <a:p>
            <a:pPr lvl="2"/>
            <a:r>
              <a:rPr lang="en-US" dirty="0"/>
              <a:t>E</a:t>
            </a:r>
            <a:r>
              <a:rPr lang="en-US" dirty="0" smtClean="0"/>
              <a:t>nd </a:t>
            </a:r>
            <a:r>
              <a:rPr lang="en-US" dirty="0"/>
              <a:t>of the calendar </a:t>
            </a:r>
            <a:r>
              <a:rPr lang="en-US" dirty="0" smtClean="0"/>
              <a:t>year</a:t>
            </a:r>
          </a:p>
          <a:p>
            <a:pPr lvl="2"/>
            <a:r>
              <a:rPr lang="en-US" dirty="0"/>
              <a:t>S</a:t>
            </a:r>
            <a:r>
              <a:rPr lang="en-US" dirty="0" smtClean="0"/>
              <a:t>eparation from the University</a:t>
            </a:r>
          </a:p>
          <a:p>
            <a:pPr lvl="2"/>
            <a:r>
              <a:rPr lang="en-US" dirty="0" smtClean="0"/>
              <a:t>Transfer to exempt position</a:t>
            </a:r>
          </a:p>
          <a:p>
            <a:pPr lvl="2"/>
            <a:r>
              <a:rPr lang="en-US" dirty="0" smtClean="0"/>
              <a:t>Transfer out of the department</a:t>
            </a:r>
          </a:p>
          <a:p>
            <a:pPr lvl="2"/>
            <a:endParaRPr lang="en-US" dirty="0"/>
          </a:p>
        </p:txBody>
      </p:sp>
    </p:spTree>
    <p:extLst>
      <p:ext uri="{BB962C8B-B14F-4D97-AF65-F5344CB8AC3E}">
        <p14:creationId xmlns:p14="http://schemas.microsoft.com/office/powerpoint/2010/main" val="42645559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Charging of Payout of Compensatory Leave</a:t>
            </a:r>
          </a:p>
        </p:txBody>
      </p:sp>
      <p:sp>
        <p:nvSpPr>
          <p:cNvPr id="3" name="Content Placeholder 2"/>
          <p:cNvSpPr>
            <a:spLocks noGrp="1"/>
          </p:cNvSpPr>
          <p:nvPr>
            <p:ph idx="1"/>
          </p:nvPr>
        </p:nvSpPr>
        <p:spPr/>
        <p:txBody>
          <a:bodyPr>
            <a:normAutofit lnSpcReduction="10000"/>
          </a:bodyPr>
          <a:lstStyle/>
          <a:p>
            <a:r>
              <a:rPr lang="en-US" dirty="0"/>
              <a:t>This is delayed payout of overtime pay, not a fringe benefit</a:t>
            </a:r>
          </a:p>
          <a:p>
            <a:pPr lvl="1"/>
            <a:r>
              <a:rPr lang="en-US" dirty="0"/>
              <a:t>Will NOT be paid out of the fringe pool</a:t>
            </a:r>
          </a:p>
          <a:p>
            <a:r>
              <a:rPr lang="en-US" dirty="0"/>
              <a:t>To be allocable, should be charged to the grants in effect at the time the leave was earned</a:t>
            </a:r>
          </a:p>
          <a:p>
            <a:r>
              <a:rPr lang="en-US" dirty="0"/>
              <a:t>If the grants have ended or there is not sufficient budget available, must be charged to </a:t>
            </a:r>
            <a:r>
              <a:rPr lang="en-US" dirty="0" err="1"/>
              <a:t>nonsponsored</a:t>
            </a:r>
            <a:r>
              <a:rPr lang="en-US" dirty="0"/>
              <a:t> sources.</a:t>
            </a:r>
          </a:p>
        </p:txBody>
      </p:sp>
    </p:spTree>
    <p:extLst>
      <p:ext uri="{BB962C8B-B14F-4D97-AF65-F5344CB8AC3E}">
        <p14:creationId xmlns:p14="http://schemas.microsoft.com/office/powerpoint/2010/main" val="2407749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Overtime and Fringe Benefits</a:t>
            </a:r>
          </a:p>
        </p:txBody>
      </p:sp>
      <p:sp>
        <p:nvSpPr>
          <p:cNvPr id="3" name="Content Placeholder 2"/>
          <p:cNvSpPr>
            <a:spLocks noGrp="1"/>
          </p:cNvSpPr>
          <p:nvPr>
            <p:ph idx="1"/>
          </p:nvPr>
        </p:nvSpPr>
        <p:spPr/>
        <p:txBody>
          <a:bodyPr/>
          <a:lstStyle/>
          <a:p>
            <a:r>
              <a:rPr lang="en-US" dirty="0"/>
              <a:t>Overtime pay and compensatory leave payout are charged the Legislated Benefit rate (8.5%)</a:t>
            </a:r>
          </a:p>
        </p:txBody>
      </p:sp>
    </p:spTree>
    <p:extLst>
      <p:ext uri="{BB962C8B-B14F-4D97-AF65-F5344CB8AC3E}">
        <p14:creationId xmlns:p14="http://schemas.microsoft.com/office/powerpoint/2010/main" val="25978002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Overtime and Effort Reporting</a:t>
            </a:r>
            <a:endParaRPr lang="en-US" dirty="0"/>
          </a:p>
        </p:txBody>
      </p:sp>
      <p:sp>
        <p:nvSpPr>
          <p:cNvPr id="3" name="Content Placeholder 2"/>
          <p:cNvSpPr>
            <a:spLocks noGrp="1"/>
          </p:cNvSpPr>
          <p:nvPr>
            <p:ph idx="1"/>
          </p:nvPr>
        </p:nvSpPr>
        <p:spPr/>
        <p:txBody>
          <a:bodyPr/>
          <a:lstStyle/>
          <a:p>
            <a:r>
              <a:rPr lang="en-US" dirty="0" smtClean="0"/>
              <a:t>Effort percentages are calculated by salary dollars</a:t>
            </a:r>
          </a:p>
          <a:p>
            <a:r>
              <a:rPr lang="en-US" dirty="0" smtClean="0"/>
              <a:t>Beginning with the December 2016 effort forms, </a:t>
            </a:r>
            <a:r>
              <a:rPr lang="en-US" dirty="0"/>
              <a:t>c</a:t>
            </a:r>
            <a:r>
              <a:rPr lang="en-US" dirty="0" smtClean="0"/>
              <a:t>ompensatory </a:t>
            </a:r>
            <a:r>
              <a:rPr lang="en-US" dirty="0"/>
              <a:t>l</a:t>
            </a:r>
            <a:r>
              <a:rPr lang="en-US" dirty="0" smtClean="0"/>
              <a:t>eave </a:t>
            </a:r>
            <a:r>
              <a:rPr lang="en-US" dirty="0"/>
              <a:t>p</a:t>
            </a:r>
            <a:r>
              <a:rPr lang="en-US" dirty="0" smtClean="0"/>
              <a:t>ayouts and overtime pay will be excluded from the effort % calculations</a:t>
            </a:r>
            <a:endParaRPr lang="en-US" dirty="0"/>
          </a:p>
        </p:txBody>
      </p:sp>
    </p:spTree>
    <p:extLst>
      <p:ext uri="{BB962C8B-B14F-4D97-AF65-F5344CB8AC3E}">
        <p14:creationId xmlns:p14="http://schemas.microsoft.com/office/powerpoint/2010/main" val="3362790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of FLSA at UMB</a:t>
            </a:r>
            <a:endParaRPr lang="en-US" dirty="0"/>
          </a:p>
        </p:txBody>
      </p:sp>
      <p:sp>
        <p:nvSpPr>
          <p:cNvPr id="3" name="Content Placeholder 2"/>
          <p:cNvSpPr>
            <a:spLocks noGrp="1"/>
          </p:cNvSpPr>
          <p:nvPr>
            <p:ph idx="1"/>
          </p:nvPr>
        </p:nvSpPr>
        <p:spPr/>
        <p:txBody>
          <a:bodyPr/>
          <a:lstStyle/>
          <a:p>
            <a:r>
              <a:rPr lang="en-US" dirty="0"/>
              <a:t>Some </a:t>
            </a:r>
            <a:r>
              <a:rPr lang="en-US" dirty="0" smtClean="0"/>
              <a:t>jobs </a:t>
            </a:r>
            <a:r>
              <a:rPr lang="en-US" dirty="0"/>
              <a:t>were determined to </a:t>
            </a:r>
            <a:r>
              <a:rPr lang="en-US" dirty="0" smtClean="0"/>
              <a:t>remain </a:t>
            </a:r>
            <a:r>
              <a:rPr lang="en-US" dirty="0"/>
              <a:t>exempt, but some individuals in these job codes were making less than the $47,476</a:t>
            </a:r>
          </a:p>
          <a:p>
            <a:pPr lvl="1"/>
            <a:r>
              <a:rPr lang="en-US" dirty="0"/>
              <a:t>These individuals are to be given pay increases up to the </a:t>
            </a:r>
            <a:r>
              <a:rPr lang="en-US" dirty="0" smtClean="0"/>
              <a:t>minimum</a:t>
            </a:r>
          </a:p>
          <a:p>
            <a:pPr lvl="1"/>
            <a:r>
              <a:rPr lang="en-US" dirty="0" smtClean="0"/>
              <a:t>Largest population is post docs</a:t>
            </a:r>
            <a:endParaRPr lang="en-US" dirty="0"/>
          </a:p>
          <a:p>
            <a:endParaRPr lang="en-US" dirty="0"/>
          </a:p>
        </p:txBody>
      </p:sp>
    </p:spTree>
    <p:extLst>
      <p:ext uri="{BB962C8B-B14F-4D97-AF65-F5344CB8AC3E}">
        <p14:creationId xmlns:p14="http://schemas.microsoft.com/office/powerpoint/2010/main" val="32597344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Projected NRSA Stipend Levels for Post Docs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0500821"/>
              </p:ext>
            </p:extLst>
          </p:nvPr>
        </p:nvGraphicFramePr>
        <p:xfrm>
          <a:off x="1419498" y="1550126"/>
          <a:ext cx="6059212" cy="4449962"/>
        </p:xfrm>
        <a:graphic>
          <a:graphicData uri="http://schemas.openxmlformats.org/drawingml/2006/table">
            <a:tbl>
              <a:tblPr/>
              <a:tblGrid>
                <a:gridCol w="1140811"/>
                <a:gridCol w="1043949"/>
                <a:gridCol w="1356058"/>
                <a:gridCol w="1485207"/>
                <a:gridCol w="1033187"/>
              </a:tblGrid>
              <a:tr h="985125">
                <a:tc>
                  <a:txBody>
                    <a:bodyPr/>
                    <a:lstStyle/>
                    <a:p>
                      <a:r>
                        <a:rPr lang="en-US" sz="1500">
                          <a:effectLst/>
                        </a:rPr>
                        <a:t/>
                      </a:r>
                      <a:br>
                        <a:rPr lang="en-US" sz="1500">
                          <a:effectLst/>
                        </a:rPr>
                      </a:br>
                      <a:r>
                        <a:rPr lang="en-US" sz="1500">
                          <a:effectLst/>
                        </a:rPr>
                        <a:t>Career Level</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Years of Experience</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nn-NO" sz="1500">
                          <a:effectLst/>
                        </a:rPr>
                        <a:t>Actual Stipend for FY 2016</a:t>
                      </a:r>
                    </a:p>
                  </a:txBody>
                  <a:tcPr marL="77606" marR="77606" marT="77606" marB="7760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Projected Stipend for FY 2017</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Monthly Stipend</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86968">
                <a:tc>
                  <a:txBody>
                    <a:bodyPr/>
                    <a:lstStyle/>
                    <a:p>
                      <a:r>
                        <a:rPr lang="en-US" sz="1500">
                          <a:effectLst/>
                        </a:rPr>
                        <a:t>Postdoctoral</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0</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$43,692</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$47,484</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$3,957</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67866">
                <a:tc>
                  <a:txBody>
                    <a:bodyPr/>
                    <a:lstStyle/>
                    <a:p>
                      <a:r>
                        <a:rPr lang="en-US" sz="1500">
                          <a:effectLst/>
                        </a:rPr>
                        <a:t> </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1</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$45,444</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$47,844</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$3,987</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67866">
                <a:tc>
                  <a:txBody>
                    <a:bodyPr/>
                    <a:lstStyle/>
                    <a:p>
                      <a:r>
                        <a:rPr lang="en-US" sz="1500">
                          <a:effectLst/>
                        </a:rPr>
                        <a:t> </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2</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$47,268</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$48,216</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$4,018</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67866">
                <a:tc>
                  <a:txBody>
                    <a:bodyPr/>
                    <a:lstStyle/>
                    <a:p>
                      <a:r>
                        <a:rPr lang="en-US" sz="1500">
                          <a:effectLst/>
                        </a:rPr>
                        <a:t> </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3</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$49,152</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$50,316</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$4,193</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67866">
                <a:tc>
                  <a:txBody>
                    <a:bodyPr/>
                    <a:lstStyle/>
                    <a:p>
                      <a:r>
                        <a:rPr lang="en-US" sz="1500">
                          <a:effectLst/>
                        </a:rPr>
                        <a:t> </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4</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$51,120</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$52,140</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$4,345</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67866">
                <a:tc>
                  <a:txBody>
                    <a:bodyPr/>
                    <a:lstStyle/>
                    <a:p>
                      <a:r>
                        <a:rPr lang="en-US" sz="1500">
                          <a:effectLst/>
                        </a:rPr>
                        <a:t> </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5</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$53,160</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$54,228</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$4,519</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67866">
                <a:tc>
                  <a:txBody>
                    <a:bodyPr/>
                    <a:lstStyle/>
                    <a:p>
                      <a:r>
                        <a:rPr lang="en-US" sz="1500">
                          <a:effectLst/>
                        </a:rPr>
                        <a:t> </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6</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$55,296</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$56,400</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$4,700</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74997">
                <a:tc>
                  <a:txBody>
                    <a:bodyPr/>
                    <a:lstStyle/>
                    <a:p>
                      <a:r>
                        <a:rPr lang="en-US" sz="1500">
                          <a:effectLst/>
                        </a:rPr>
                        <a:t> </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7 or More</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$57,504</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$58,560</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500">
                          <a:effectLst/>
                        </a:rPr>
                        <a:t>$4,880</a:t>
                      </a:r>
                    </a:p>
                  </a:txBody>
                  <a:tcPr marL="77606" marR="77606" marT="77606" marB="776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946472" y="83800"/>
            <a:ext cx="12535111" cy="23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333333"/>
                </a:solidFill>
                <a:effectLst/>
                <a:latin typeface="Helvetica Neue"/>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TextBox 5"/>
          <p:cNvSpPr txBox="1"/>
          <p:nvPr/>
        </p:nvSpPr>
        <p:spPr>
          <a:xfrm>
            <a:off x="1053737" y="6217920"/>
            <a:ext cx="6723017" cy="369332"/>
          </a:xfrm>
          <a:prstGeom prst="rect">
            <a:avLst/>
          </a:prstGeom>
          <a:noFill/>
        </p:spPr>
        <p:txBody>
          <a:bodyPr wrap="square" rtlCol="0">
            <a:spAutoFit/>
          </a:bodyPr>
          <a:lstStyle/>
          <a:p>
            <a:r>
              <a:rPr lang="en-US" dirty="0" smtClean="0"/>
              <a:t>These are projected.  Actuals are usually published in January.</a:t>
            </a:r>
            <a:endParaRPr lang="en-US" dirty="0"/>
          </a:p>
        </p:txBody>
      </p:sp>
    </p:spTree>
    <p:extLst>
      <p:ext uri="{BB962C8B-B14F-4D97-AF65-F5344CB8AC3E}">
        <p14:creationId xmlns:p14="http://schemas.microsoft.com/office/powerpoint/2010/main" val="2223982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 New Staff</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Stephen Peterson, Manager</a:t>
            </a:r>
          </a:p>
          <a:p>
            <a:pPr lvl="1"/>
            <a:r>
              <a:rPr lang="en-US" dirty="0" smtClean="0"/>
              <a:t>Manages the contract team within SPA and responsible for all incoming contracts/agreements and outgoing subawards</a:t>
            </a:r>
          </a:p>
          <a:p>
            <a:pPr lvl="0"/>
            <a:r>
              <a:rPr lang="en-US" dirty="0" smtClean="0"/>
              <a:t>Emmanuel Shodeinde, Administrator</a:t>
            </a:r>
          </a:p>
          <a:p>
            <a:pPr lvl="1"/>
            <a:r>
              <a:rPr lang="en-US" dirty="0" smtClean="0"/>
              <a:t>Contract team</a:t>
            </a:r>
          </a:p>
          <a:p>
            <a:pPr lvl="0"/>
            <a:r>
              <a:rPr lang="en-US" dirty="0" smtClean="0"/>
              <a:t>Mike Starace</a:t>
            </a:r>
          </a:p>
          <a:p>
            <a:pPr lvl="1"/>
            <a:r>
              <a:rPr lang="en-US" dirty="0" smtClean="0"/>
              <a:t>Moving to proposal team white</a:t>
            </a:r>
          </a:p>
          <a:p>
            <a:pPr lvl="0"/>
            <a:r>
              <a:rPr lang="en-US" dirty="0" smtClean="0"/>
              <a:t>William (Bill) Hugo, Analyst</a:t>
            </a:r>
          </a:p>
          <a:p>
            <a:pPr lvl="1"/>
            <a:r>
              <a:rPr lang="en-US" dirty="0" smtClean="0"/>
              <a:t>Outgoing subawards</a:t>
            </a:r>
            <a:endParaRPr lang="en-US" dirty="0"/>
          </a:p>
          <a:p>
            <a:pPr marL="457200" lvl="1" indent="0">
              <a:buNone/>
            </a:pPr>
            <a:endParaRPr lang="en-US" dirty="0"/>
          </a:p>
        </p:txBody>
      </p:sp>
    </p:spTree>
    <p:extLst>
      <p:ext uri="{BB962C8B-B14F-4D97-AF65-F5344CB8AC3E}">
        <p14:creationId xmlns:p14="http://schemas.microsoft.com/office/powerpoint/2010/main" val="32323688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NRSA T’s and F’s</a:t>
            </a:r>
            <a:endParaRPr lang="en-US" dirty="0"/>
          </a:p>
        </p:txBody>
      </p:sp>
      <p:sp>
        <p:nvSpPr>
          <p:cNvPr id="3" name="Content Placeholder 2"/>
          <p:cNvSpPr>
            <a:spLocks noGrp="1"/>
          </p:cNvSpPr>
          <p:nvPr>
            <p:ph idx="1"/>
          </p:nvPr>
        </p:nvSpPr>
        <p:spPr/>
        <p:txBody>
          <a:bodyPr/>
          <a:lstStyle/>
          <a:p>
            <a:r>
              <a:rPr lang="en-US" dirty="0" smtClean="0"/>
              <a:t>Supplements may be requested to obtain additional funds for FY 16 T’s an F’s for the remainder of the Statement of Appointment for levels 0-2</a:t>
            </a:r>
          </a:p>
          <a:p>
            <a:r>
              <a:rPr lang="en-US" dirty="0" smtClean="0"/>
              <a:t>These supplement requests will have to be done through Adobe packages</a:t>
            </a:r>
          </a:p>
          <a:p>
            <a:pPr marL="0" indent="0">
              <a:buNone/>
            </a:pPr>
            <a:r>
              <a:rPr lang="en-US" dirty="0" smtClean="0">
                <a:hlinkClick r:id="rId2"/>
              </a:rPr>
              <a:t>http</a:t>
            </a:r>
            <a:r>
              <a:rPr lang="en-US" dirty="0">
                <a:hlinkClick r:id="rId2"/>
              </a:rPr>
              <a:t>://</a:t>
            </a:r>
            <a:r>
              <a:rPr lang="en-US" dirty="0" smtClean="0">
                <a:hlinkClick r:id="rId2"/>
              </a:rPr>
              <a:t>grants.nih.gov/grants/guide/notice-files/NOT-OD-17-002.html</a:t>
            </a:r>
            <a:endParaRPr lang="en-US" dirty="0" smtClean="0"/>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7080279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NRSA T’s and F’s Post Docs Paid Thru Accounts Payable</a:t>
            </a:r>
            <a:endParaRPr lang="en-US" dirty="0"/>
          </a:p>
        </p:txBody>
      </p:sp>
      <p:sp>
        <p:nvSpPr>
          <p:cNvPr id="3" name="Content Placeholder 2"/>
          <p:cNvSpPr>
            <a:spLocks noGrp="1"/>
          </p:cNvSpPr>
          <p:nvPr>
            <p:ph idx="1"/>
          </p:nvPr>
        </p:nvSpPr>
        <p:spPr/>
        <p:txBody>
          <a:bodyPr/>
          <a:lstStyle/>
          <a:p>
            <a:r>
              <a:rPr lang="en-US" dirty="0" smtClean="0"/>
              <a:t>Levels 0-2 will need increases up to the $47,484 even if they are paid through Accounts Payable for their December pays</a:t>
            </a:r>
            <a:endParaRPr lang="en-US" dirty="0"/>
          </a:p>
        </p:txBody>
      </p:sp>
    </p:spTree>
    <p:extLst>
      <p:ext uri="{BB962C8B-B14F-4D97-AF65-F5344CB8AC3E}">
        <p14:creationId xmlns:p14="http://schemas.microsoft.com/office/powerpoint/2010/main" val="9226239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Docs on Grants and Contracts</a:t>
            </a:r>
            <a:endParaRPr lang="en-US" dirty="0"/>
          </a:p>
        </p:txBody>
      </p:sp>
      <p:sp>
        <p:nvSpPr>
          <p:cNvPr id="3" name="Content Placeholder 2"/>
          <p:cNvSpPr>
            <a:spLocks noGrp="1"/>
          </p:cNvSpPr>
          <p:nvPr>
            <p:ph idx="1"/>
          </p:nvPr>
        </p:nvSpPr>
        <p:spPr/>
        <p:txBody>
          <a:bodyPr>
            <a:normAutofit lnSpcReduction="10000"/>
          </a:bodyPr>
          <a:lstStyle/>
          <a:p>
            <a:r>
              <a:rPr lang="en-US" dirty="0" smtClean="0"/>
              <a:t>No additional funds are forthcoming to fund increases for post docs on sponsored projects other than training grants or for other employees receiving the increase to the minimum</a:t>
            </a:r>
          </a:p>
          <a:p>
            <a:r>
              <a:rPr lang="en-US" dirty="0" smtClean="0"/>
              <a:t>NIH promises flexibility in terms of </a:t>
            </a:r>
            <a:r>
              <a:rPr lang="en-US" dirty="0" err="1" smtClean="0"/>
              <a:t>rebudgeting</a:t>
            </a:r>
            <a:r>
              <a:rPr lang="en-US" dirty="0" smtClean="0"/>
              <a:t> when </a:t>
            </a:r>
            <a:r>
              <a:rPr lang="en-US" dirty="0" err="1" smtClean="0"/>
              <a:t>rebudgeting</a:t>
            </a:r>
            <a:r>
              <a:rPr lang="en-US" dirty="0" smtClean="0"/>
              <a:t> requires prior approval</a:t>
            </a:r>
          </a:p>
          <a:p>
            <a:r>
              <a:rPr lang="en-US" dirty="0" smtClean="0"/>
              <a:t>Know your Award Terms and Conditions!</a:t>
            </a:r>
          </a:p>
          <a:p>
            <a:endParaRPr lang="en-US" dirty="0" smtClean="0"/>
          </a:p>
          <a:p>
            <a:endParaRPr lang="en-US" dirty="0"/>
          </a:p>
        </p:txBody>
      </p:sp>
    </p:spTree>
    <p:extLst>
      <p:ext uri="{BB962C8B-B14F-4D97-AF65-F5344CB8AC3E}">
        <p14:creationId xmlns:p14="http://schemas.microsoft.com/office/powerpoint/2010/main" val="8662326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System Update	</a:t>
            </a:r>
            <a:endParaRPr lang="en-US" dirty="0"/>
          </a:p>
        </p:txBody>
      </p:sp>
      <p:sp>
        <p:nvSpPr>
          <p:cNvPr id="3" name="Content Placeholder 2"/>
          <p:cNvSpPr>
            <a:spLocks noGrp="1"/>
          </p:cNvSpPr>
          <p:nvPr>
            <p:ph idx="1"/>
          </p:nvPr>
        </p:nvSpPr>
        <p:spPr/>
        <p:txBody>
          <a:bodyPr>
            <a:normAutofit/>
          </a:bodyPr>
          <a:lstStyle/>
          <a:p>
            <a:r>
              <a:rPr lang="en-US" dirty="0" smtClean="0"/>
              <a:t>Role Validation</a:t>
            </a:r>
          </a:p>
          <a:p>
            <a:pPr marL="0" indent="0">
              <a:buNone/>
            </a:pPr>
            <a:r>
              <a:rPr lang="en-US" dirty="0" smtClean="0">
                <a:hlinkClick r:id="rId2"/>
              </a:rPr>
              <a:t>http://www.umaryland.edu/financialsystems/role-validation-process-2016</a:t>
            </a:r>
            <a:endParaRPr lang="en-US" dirty="0"/>
          </a:p>
          <a:p>
            <a:pPr marL="0" indent="0">
              <a:buNone/>
            </a:pPr>
            <a:endParaRPr lang="en-US" dirty="0" smtClean="0"/>
          </a:p>
          <a:p>
            <a:r>
              <a:rPr lang="en-US" dirty="0" smtClean="0"/>
              <a:t>Cancelation  of Pending Requisitions</a:t>
            </a:r>
          </a:p>
          <a:p>
            <a:endParaRPr lang="en-US" dirty="0" smtClean="0"/>
          </a:p>
          <a:p>
            <a:r>
              <a:rPr lang="en-US" dirty="0" smtClean="0"/>
              <a:t>Financial System Replacement Project</a:t>
            </a:r>
            <a:endParaRPr lang="en-US" dirty="0"/>
          </a:p>
        </p:txBody>
      </p:sp>
    </p:spTree>
    <p:extLst>
      <p:ext uri="{BB962C8B-B14F-4D97-AF65-F5344CB8AC3E}">
        <p14:creationId xmlns:p14="http://schemas.microsoft.com/office/powerpoint/2010/main" val="25639535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Notes</a:t>
            </a:r>
          </a:p>
        </p:txBody>
      </p:sp>
      <p:sp>
        <p:nvSpPr>
          <p:cNvPr id="3" name="Content Placeholder 2"/>
          <p:cNvSpPr>
            <a:spLocks noGrp="1"/>
          </p:cNvSpPr>
          <p:nvPr>
            <p:ph idx="1"/>
          </p:nvPr>
        </p:nvSpPr>
        <p:spPr/>
        <p:txBody>
          <a:bodyPr>
            <a:normAutofit/>
          </a:bodyPr>
          <a:lstStyle/>
          <a:p>
            <a:r>
              <a:rPr lang="en-US" dirty="0"/>
              <a:t>Presentation will be available on SPA and SPAC websites</a:t>
            </a:r>
          </a:p>
          <a:p>
            <a:pPr marL="0" indent="0">
              <a:buNone/>
            </a:pPr>
            <a:endParaRPr lang="en-US" dirty="0"/>
          </a:p>
          <a:p>
            <a:r>
              <a:rPr lang="en-US" dirty="0"/>
              <a:t>Thanks for joining us today!</a:t>
            </a:r>
          </a:p>
        </p:txBody>
      </p:sp>
    </p:spTree>
    <p:extLst>
      <p:ext uri="{BB962C8B-B14F-4D97-AF65-F5344CB8AC3E}">
        <p14:creationId xmlns:p14="http://schemas.microsoft.com/office/powerpoint/2010/main" val="27979366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6" name="Content Placeholder 5" descr="Kid Question.jpg"/>
          <p:cNvPicPr>
            <a:picLocks noGrp="1" noChangeAspect="1"/>
          </p:cNvPicPr>
          <p:nvPr>
            <p:ph idx="1"/>
          </p:nvPr>
        </p:nvPicPr>
        <p:blipFill>
          <a:blip r:embed="rId3"/>
          <a:srcRect l="-40915" r="-40915"/>
          <a:stretch>
            <a:fillRect/>
          </a:stretch>
        </p:blipFill>
        <p:spPr/>
      </p:pic>
    </p:spTree>
    <p:extLst>
      <p:ext uri="{BB962C8B-B14F-4D97-AF65-F5344CB8AC3E}">
        <p14:creationId xmlns:p14="http://schemas.microsoft.com/office/powerpoint/2010/main" val="3598670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 Teams</a:t>
            </a:r>
            <a:endParaRPr lang="en-US" dirty="0"/>
          </a:p>
        </p:txBody>
      </p:sp>
      <p:sp>
        <p:nvSpPr>
          <p:cNvPr id="3" name="Content Placeholder 2"/>
          <p:cNvSpPr>
            <a:spLocks noGrp="1"/>
          </p:cNvSpPr>
          <p:nvPr>
            <p:ph idx="1"/>
          </p:nvPr>
        </p:nvSpPr>
        <p:spPr>
          <a:xfrm>
            <a:off x="457200" y="1600200"/>
            <a:ext cx="4343400" cy="4525963"/>
          </a:xfrm>
        </p:spPr>
        <p:txBody>
          <a:bodyPr/>
          <a:lstStyle/>
          <a:p>
            <a:r>
              <a:rPr lang="en-US" dirty="0" smtClean="0"/>
              <a:t>Team Red—Proposals </a:t>
            </a:r>
          </a:p>
          <a:p>
            <a:pPr lvl="1"/>
            <a:r>
              <a:rPr lang="en-US" dirty="0" smtClean="0"/>
              <a:t>Managed by Greg Sorensen</a:t>
            </a:r>
          </a:p>
          <a:p>
            <a:pPr lvl="1"/>
            <a:r>
              <a:rPr lang="en-US" dirty="0" smtClean="0"/>
              <a:t>Processes all proposals</a:t>
            </a:r>
          </a:p>
          <a:p>
            <a:pPr lvl="2"/>
            <a:r>
              <a:rPr lang="en-US" dirty="0" smtClean="0"/>
              <a:t>Marie Coolahan</a:t>
            </a:r>
            <a:r>
              <a:rPr lang="en-US" dirty="0"/>
              <a:t> </a:t>
            </a:r>
            <a:r>
              <a:rPr lang="en-US" dirty="0" smtClean="0"/>
              <a:t>(lead)</a:t>
            </a:r>
          </a:p>
          <a:p>
            <a:pPr lvl="2"/>
            <a:r>
              <a:rPr lang="en-US" dirty="0" smtClean="0"/>
              <a:t>Towanda Gilliam</a:t>
            </a:r>
          </a:p>
          <a:p>
            <a:pPr lvl="2"/>
            <a:r>
              <a:rPr lang="en-US" dirty="0"/>
              <a:t>Mike Starace</a:t>
            </a:r>
          </a:p>
          <a:p>
            <a:pPr lvl="2"/>
            <a:endParaRPr lang="en-US" dirty="0" smtClean="0"/>
          </a:p>
          <a:p>
            <a:pPr lvl="1"/>
            <a:endParaRPr lang="en-US" dirty="0" smtClean="0"/>
          </a:p>
          <a:p>
            <a:pPr lvl="1"/>
            <a:endParaRPr lang="en-US" dirty="0"/>
          </a:p>
        </p:txBody>
      </p:sp>
      <p:sp>
        <p:nvSpPr>
          <p:cNvPr id="4" name="Content Placeholder 2"/>
          <p:cNvSpPr txBox="1">
            <a:spLocks/>
          </p:cNvSpPr>
          <p:nvPr/>
        </p:nvSpPr>
        <p:spPr>
          <a:xfrm>
            <a:off x="4610100" y="1600200"/>
            <a:ext cx="4902200" cy="46783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Team White—Proposals  </a:t>
            </a:r>
          </a:p>
          <a:p>
            <a:pPr lvl="1"/>
            <a:r>
              <a:rPr lang="en-US" dirty="0" smtClean="0"/>
              <a:t>Managed by Greg Sorensen</a:t>
            </a:r>
          </a:p>
          <a:p>
            <a:pPr lvl="1"/>
            <a:r>
              <a:rPr lang="en-US" dirty="0" smtClean="0"/>
              <a:t>Processes all proposals</a:t>
            </a:r>
          </a:p>
          <a:p>
            <a:pPr lvl="2"/>
            <a:r>
              <a:rPr lang="en-US" dirty="0" smtClean="0"/>
              <a:t>Debbie Griffith (lead)</a:t>
            </a:r>
          </a:p>
          <a:p>
            <a:pPr lvl="2"/>
            <a:r>
              <a:rPr lang="en-US" dirty="0" smtClean="0"/>
              <a:t>Christine Toalepai</a:t>
            </a:r>
          </a:p>
          <a:p>
            <a:pPr lvl="2"/>
            <a:r>
              <a:rPr lang="en-US" dirty="0"/>
              <a:t>Suzanne Hollis</a:t>
            </a:r>
          </a:p>
          <a:p>
            <a:pPr lvl="2"/>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4260622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 Teams</a:t>
            </a:r>
            <a:endParaRPr lang="en-US" dirty="0"/>
          </a:p>
        </p:txBody>
      </p:sp>
      <p:sp>
        <p:nvSpPr>
          <p:cNvPr id="5" name="Content Placeholder 2"/>
          <p:cNvSpPr>
            <a:spLocks noGrp="1"/>
          </p:cNvSpPr>
          <p:nvPr>
            <p:ph idx="1"/>
          </p:nvPr>
        </p:nvSpPr>
        <p:spPr>
          <a:xfrm>
            <a:off x="457200" y="1600200"/>
            <a:ext cx="4216400" cy="4525963"/>
          </a:xfrm>
        </p:spPr>
        <p:txBody>
          <a:bodyPr>
            <a:normAutofit/>
          </a:bodyPr>
          <a:lstStyle/>
          <a:p>
            <a:r>
              <a:rPr lang="en-US" dirty="0" smtClean="0"/>
              <a:t>Team Red—Contracts </a:t>
            </a:r>
          </a:p>
          <a:p>
            <a:pPr lvl="1"/>
            <a:r>
              <a:rPr lang="en-US" sz="2400" dirty="0" smtClean="0"/>
              <a:t>Managed by Stephen Peterson</a:t>
            </a:r>
          </a:p>
          <a:p>
            <a:pPr lvl="1"/>
            <a:r>
              <a:rPr lang="en-US" sz="2400" dirty="0" smtClean="0"/>
              <a:t>Processes all contracts</a:t>
            </a:r>
          </a:p>
          <a:p>
            <a:pPr lvl="2"/>
            <a:r>
              <a:rPr lang="en-US" dirty="0"/>
              <a:t>Stacey Boyd (lead</a:t>
            </a:r>
            <a:r>
              <a:rPr lang="en-US" dirty="0" smtClean="0"/>
              <a:t>)</a:t>
            </a:r>
          </a:p>
          <a:p>
            <a:pPr lvl="2"/>
            <a:r>
              <a:rPr lang="en-US" dirty="0" smtClean="0"/>
              <a:t>TBN</a:t>
            </a:r>
            <a:endParaRPr lang="en-US" dirty="0"/>
          </a:p>
          <a:p>
            <a:pPr lvl="1"/>
            <a:r>
              <a:rPr lang="en-US" sz="2400" dirty="0" smtClean="0"/>
              <a:t>Process all subawards</a:t>
            </a:r>
          </a:p>
          <a:p>
            <a:pPr lvl="2"/>
            <a:r>
              <a:rPr lang="en-US" dirty="0" smtClean="0"/>
              <a:t>Venzula Harris</a:t>
            </a:r>
          </a:p>
          <a:p>
            <a:pPr marL="914400" lvl="2" indent="0">
              <a:buNone/>
            </a:pPr>
            <a:endParaRPr lang="en-US" dirty="0" smtClean="0"/>
          </a:p>
          <a:p>
            <a:pPr lvl="1"/>
            <a:endParaRPr lang="en-US" dirty="0" smtClean="0"/>
          </a:p>
          <a:p>
            <a:pPr lvl="1"/>
            <a:endParaRPr lang="en-US" dirty="0"/>
          </a:p>
        </p:txBody>
      </p:sp>
      <p:sp>
        <p:nvSpPr>
          <p:cNvPr id="6" name="Content Placeholder 2"/>
          <p:cNvSpPr txBox="1">
            <a:spLocks/>
          </p:cNvSpPr>
          <p:nvPr/>
        </p:nvSpPr>
        <p:spPr>
          <a:xfrm>
            <a:off x="4533900" y="1600200"/>
            <a:ext cx="4610100" cy="46783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Team White—Contracts </a:t>
            </a:r>
          </a:p>
          <a:p>
            <a:pPr lvl="1"/>
            <a:r>
              <a:rPr lang="en-US" sz="2400" dirty="0" smtClean="0"/>
              <a:t>Managed by Stephen Peterson</a:t>
            </a:r>
          </a:p>
          <a:p>
            <a:pPr lvl="1"/>
            <a:r>
              <a:rPr lang="en-US" sz="2400" dirty="0" smtClean="0"/>
              <a:t>Processes all contracts</a:t>
            </a:r>
          </a:p>
          <a:p>
            <a:pPr lvl="2"/>
            <a:r>
              <a:rPr lang="en-US" dirty="0" smtClean="0"/>
              <a:t>Denise Meyer (lead)</a:t>
            </a:r>
          </a:p>
          <a:p>
            <a:pPr lvl="2"/>
            <a:r>
              <a:rPr lang="en-US" dirty="0" smtClean="0"/>
              <a:t>Emmanuel Shodeinde</a:t>
            </a:r>
          </a:p>
          <a:p>
            <a:pPr lvl="1"/>
            <a:r>
              <a:rPr lang="en-US" sz="2400" dirty="0" smtClean="0"/>
              <a:t>Process all subawards</a:t>
            </a:r>
          </a:p>
          <a:p>
            <a:pPr lvl="2"/>
            <a:r>
              <a:rPr lang="en-US" dirty="0" smtClean="0"/>
              <a:t>William Hugo </a:t>
            </a:r>
          </a:p>
          <a:p>
            <a:pPr marL="914400" lvl="2" indent="0">
              <a:buFont typeface="Arial"/>
              <a:buNone/>
            </a:pPr>
            <a:endParaRPr lang="en-US" dirty="0" smtClean="0"/>
          </a:p>
          <a:p>
            <a:pPr marL="914400" lvl="2" indent="0">
              <a:buFont typeface="Arial"/>
              <a:buNone/>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951231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SPA Teams</a:t>
            </a:r>
            <a:endParaRPr lang="en-US" dirty="0"/>
          </a:p>
        </p:txBody>
      </p:sp>
      <p:sp>
        <p:nvSpPr>
          <p:cNvPr id="3" name="Content Placeholder 2"/>
          <p:cNvSpPr>
            <a:spLocks noGrp="1"/>
          </p:cNvSpPr>
          <p:nvPr>
            <p:ph idx="1"/>
          </p:nvPr>
        </p:nvSpPr>
        <p:spPr/>
        <p:txBody>
          <a:bodyPr/>
          <a:lstStyle/>
          <a:p>
            <a:r>
              <a:rPr lang="en-US" dirty="0" smtClean="0"/>
              <a:t>Contact your SPA team red or white for any questions </a:t>
            </a:r>
            <a:r>
              <a:rPr lang="en-US" b="1" u="sng" dirty="0" smtClean="0"/>
              <a:t>unless</a:t>
            </a:r>
            <a:r>
              <a:rPr lang="en-US" dirty="0" smtClean="0"/>
              <a:t> you have been triaged to a specific person in SPA.</a:t>
            </a:r>
          </a:p>
          <a:p>
            <a:r>
              <a:rPr lang="en-US" dirty="0" smtClean="0"/>
              <a:t>Use the SPA team email addresses</a:t>
            </a:r>
          </a:p>
          <a:p>
            <a:pPr lvl="1"/>
            <a:r>
              <a:rPr lang="en-US" dirty="0" smtClean="0">
                <a:hlinkClick r:id="rId2"/>
              </a:rPr>
              <a:t>Team-white@ordmail.umaryland.edu</a:t>
            </a:r>
            <a:endParaRPr lang="en-US" dirty="0" smtClean="0"/>
          </a:p>
          <a:p>
            <a:pPr lvl="1"/>
            <a:r>
              <a:rPr lang="en-US" dirty="0" smtClean="0">
                <a:hlinkClick r:id="rId3"/>
              </a:rPr>
              <a:t>Team-red@ordmail.umaryland.edu</a:t>
            </a:r>
            <a:r>
              <a:rPr lang="en-US" dirty="0" smtClean="0"/>
              <a:t> </a:t>
            </a:r>
          </a:p>
        </p:txBody>
      </p:sp>
    </p:spTree>
    <p:extLst>
      <p:ext uri="{BB962C8B-B14F-4D97-AF65-F5344CB8AC3E}">
        <p14:creationId xmlns:p14="http://schemas.microsoft.com/office/powerpoint/2010/main" val="3857710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KC Update	</a:t>
            </a:r>
            <a:endParaRPr lang="en-US" dirty="0"/>
          </a:p>
        </p:txBody>
      </p:sp>
      <p:sp>
        <p:nvSpPr>
          <p:cNvPr id="3" name="Content Placeholder 2"/>
          <p:cNvSpPr>
            <a:spLocks noGrp="1"/>
          </p:cNvSpPr>
          <p:nvPr>
            <p:ph idx="1"/>
          </p:nvPr>
        </p:nvSpPr>
        <p:spPr/>
        <p:txBody>
          <a:bodyPr/>
          <a:lstStyle/>
          <a:p>
            <a:r>
              <a:rPr lang="en-US" dirty="0" smtClean="0"/>
              <a:t>Kuali Research</a:t>
            </a:r>
          </a:p>
          <a:p>
            <a:r>
              <a:rPr lang="en-US" dirty="0" smtClean="0"/>
              <a:t>SPA needs department representation to assist with the KC testing </a:t>
            </a:r>
          </a:p>
          <a:p>
            <a:r>
              <a:rPr lang="en-US" dirty="0" smtClean="0"/>
              <a:t>Expect to begin testing early Jan/Feb 2017</a:t>
            </a:r>
          </a:p>
          <a:p>
            <a:r>
              <a:rPr lang="en-US" dirty="0" smtClean="0"/>
              <a:t>Go Live 7/1/17</a:t>
            </a:r>
            <a:endParaRPr lang="en-US" dirty="0"/>
          </a:p>
        </p:txBody>
      </p:sp>
    </p:spTree>
    <p:extLst>
      <p:ext uri="{BB962C8B-B14F-4D97-AF65-F5344CB8AC3E}">
        <p14:creationId xmlns:p14="http://schemas.microsoft.com/office/powerpoint/2010/main" val="355542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16385</TotalTime>
  <Words>2478</Words>
  <Application>Microsoft Macintosh PowerPoint</Application>
  <PresentationFormat>On-screen Show (4:3)</PresentationFormat>
  <Paragraphs>393</Paragraphs>
  <Slides>55</Slides>
  <Notes>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SPA/SPAC UPDATE MEETING </vt:lpstr>
      <vt:lpstr>TODAY’S AGENDA</vt:lpstr>
      <vt:lpstr>SPA Updates 4th Quarter 2016</vt:lpstr>
      <vt:lpstr>SPA Personnel</vt:lpstr>
      <vt:lpstr>SPA New Staff</vt:lpstr>
      <vt:lpstr>SPA Teams</vt:lpstr>
      <vt:lpstr>SPA Teams</vt:lpstr>
      <vt:lpstr>SPA Teams</vt:lpstr>
      <vt:lpstr>KC Update </vt:lpstr>
      <vt:lpstr>Federal Demonstration Partnership FDP Clearing House </vt:lpstr>
      <vt:lpstr>PowerPoint Presentation</vt:lpstr>
      <vt:lpstr>Kuali Coeus</vt:lpstr>
      <vt:lpstr>NIH Notice for Font Guidelines</vt:lpstr>
      <vt:lpstr>Adobe Measuring Tool</vt:lpstr>
      <vt:lpstr>PowerPoint Presentation</vt:lpstr>
      <vt:lpstr>Increase for Postdoc and Trainee  Stipend Levels</vt:lpstr>
      <vt:lpstr>For Training Grants</vt:lpstr>
      <vt:lpstr>Training Grants</vt:lpstr>
      <vt:lpstr>Postdoc Fellowships</vt:lpstr>
      <vt:lpstr>Postdoc Fellowship</vt:lpstr>
      <vt:lpstr>Reminders</vt:lpstr>
      <vt:lpstr>Reminders</vt:lpstr>
      <vt:lpstr>Reminders </vt:lpstr>
      <vt:lpstr>SPAC Updates 4th Quarter 2016</vt:lpstr>
      <vt:lpstr>SPAC New Staff</vt:lpstr>
      <vt:lpstr>SPAC New Staff</vt:lpstr>
      <vt:lpstr>SPAC ORGANIZATION CHART</vt:lpstr>
      <vt:lpstr>Federal Financial Reporting Deadline</vt:lpstr>
      <vt:lpstr>Federal Financial Reporting Deadline</vt:lpstr>
      <vt:lpstr>Check Your Budgets </vt:lpstr>
      <vt:lpstr>VA IPA</vt:lpstr>
      <vt:lpstr>VA IPA</vt:lpstr>
      <vt:lpstr>VA IPA Training Day</vt:lpstr>
      <vt:lpstr>Effort Reminders</vt:lpstr>
      <vt:lpstr>Proposed changes to the Uniform Guidance</vt:lpstr>
      <vt:lpstr>FLSA and Sponsored Agreements</vt:lpstr>
      <vt:lpstr>Implementation of FLSA at UMB</vt:lpstr>
      <vt:lpstr>Allowability of Overtime Premiums on Sponsored Agreements</vt:lpstr>
      <vt:lpstr>Reminder of Overtime Policy</vt:lpstr>
      <vt:lpstr>Consequences for Violating FLSA Rules</vt:lpstr>
      <vt:lpstr>Consequences for Violating FLSA Rules</vt:lpstr>
      <vt:lpstr>Allocating Overtime</vt:lpstr>
      <vt:lpstr>Combo Code Override</vt:lpstr>
      <vt:lpstr>Reminder of Compensatory Leave Policy</vt:lpstr>
      <vt:lpstr>Charging of Payout of Compensatory Leave</vt:lpstr>
      <vt:lpstr>Overtime and Fringe Benefits</vt:lpstr>
      <vt:lpstr>Overtime and Effort Reporting</vt:lpstr>
      <vt:lpstr>Implementation of FLSA at UMB</vt:lpstr>
      <vt:lpstr>Projected NRSA Stipend Levels for Post Docs</vt:lpstr>
      <vt:lpstr>NRSA T’s and F’s</vt:lpstr>
      <vt:lpstr>NRSA T’s and F’s Post Docs Paid Thru Accounts Payable</vt:lpstr>
      <vt:lpstr>Post Docs on Grants and Contracts</vt:lpstr>
      <vt:lpstr>Financial System Update </vt:lpstr>
      <vt:lpstr>Final Notes</vt:lpstr>
      <vt:lpstr>Questions?</vt:lpstr>
    </vt:vector>
  </TitlesOfParts>
  <Company>Univ of Maryland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Meol</dc:creator>
  <cp:lastModifiedBy>Office of Research &amp; Development</cp:lastModifiedBy>
  <cp:revision>486</cp:revision>
  <cp:lastPrinted>2016-11-08T18:55:06Z</cp:lastPrinted>
  <dcterms:created xsi:type="dcterms:W3CDTF">2011-07-11T15:55:14Z</dcterms:created>
  <dcterms:modified xsi:type="dcterms:W3CDTF">2016-11-11T15:13:57Z</dcterms:modified>
</cp:coreProperties>
</file>