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30"/>
  </p:notesMasterIdLst>
  <p:sldIdLst>
    <p:sldId id="256" r:id="rId2"/>
    <p:sldId id="277" r:id="rId3"/>
    <p:sldId id="278" r:id="rId4"/>
    <p:sldId id="292" r:id="rId5"/>
    <p:sldId id="291" r:id="rId6"/>
    <p:sldId id="293" r:id="rId7"/>
    <p:sldId id="282" r:id="rId8"/>
    <p:sldId id="281" r:id="rId9"/>
    <p:sldId id="283" r:id="rId10"/>
    <p:sldId id="284" r:id="rId11"/>
    <p:sldId id="259" r:id="rId12"/>
    <p:sldId id="285" r:id="rId13"/>
    <p:sldId id="286" r:id="rId14"/>
    <p:sldId id="294" r:id="rId15"/>
    <p:sldId id="260" r:id="rId16"/>
    <p:sldId id="299" r:id="rId17"/>
    <p:sldId id="261" r:id="rId18"/>
    <p:sldId id="290" r:id="rId19"/>
    <p:sldId id="289" r:id="rId20"/>
    <p:sldId id="298" r:id="rId21"/>
    <p:sldId id="263" r:id="rId22"/>
    <p:sldId id="264" r:id="rId23"/>
    <p:sldId id="265" r:id="rId24"/>
    <p:sldId id="267" r:id="rId25"/>
    <p:sldId id="297" r:id="rId26"/>
    <p:sldId id="268" r:id="rId27"/>
    <p:sldId id="295" r:id="rId28"/>
    <p:sldId id="269" r:id="rId29"/>
  </p:sldIdLst>
  <p:sldSz cx="9144000" cy="6858000" type="screen4x3"/>
  <p:notesSz cx="6973888"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2" autoAdjust="0"/>
    <p:restoredTop sz="94676" autoAdjust="0"/>
  </p:normalViewPr>
  <p:slideViewPr>
    <p:cSldViewPr>
      <p:cViewPr>
        <p:scale>
          <a:sx n="88" d="100"/>
          <a:sy n="88" d="100"/>
        </p:scale>
        <p:origin x="-96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2130" y="-102"/>
      </p:cViewPr>
      <p:guideLst>
        <p:guide orient="horz" pos="2909"/>
        <p:guide pos="219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2018" cy="461804"/>
          </a:xfrm>
          <a:prstGeom prst="rect">
            <a:avLst/>
          </a:prstGeom>
        </p:spPr>
        <p:txBody>
          <a:bodyPr vert="horz" lIns="92583" tIns="46294" rIns="92583" bIns="46294" rtlCol="0"/>
          <a:lstStyle>
            <a:lvl1pPr algn="l">
              <a:defRPr sz="1200"/>
            </a:lvl1pPr>
          </a:lstStyle>
          <a:p>
            <a:endParaRPr lang="en-US"/>
          </a:p>
        </p:txBody>
      </p:sp>
      <p:sp>
        <p:nvSpPr>
          <p:cNvPr id="3" name="Date Placeholder 2"/>
          <p:cNvSpPr>
            <a:spLocks noGrp="1"/>
          </p:cNvSpPr>
          <p:nvPr>
            <p:ph type="dt" idx="1"/>
          </p:nvPr>
        </p:nvSpPr>
        <p:spPr>
          <a:xfrm>
            <a:off x="3950256" y="0"/>
            <a:ext cx="3022018" cy="461804"/>
          </a:xfrm>
          <a:prstGeom prst="rect">
            <a:avLst/>
          </a:prstGeom>
        </p:spPr>
        <p:txBody>
          <a:bodyPr vert="horz" lIns="92583" tIns="46294" rIns="92583" bIns="46294" rtlCol="0"/>
          <a:lstStyle>
            <a:lvl1pPr algn="r">
              <a:defRPr sz="1200"/>
            </a:lvl1pPr>
          </a:lstStyle>
          <a:p>
            <a:fld id="{A35986CF-22FF-4C18-BE06-251816AE3E01}" type="datetimeFigureOut">
              <a:rPr lang="en-US" smtClean="0"/>
              <a:pPr/>
              <a:t>4/1/2016</a:t>
            </a:fld>
            <a:endParaRPr lang="en-US"/>
          </a:p>
        </p:txBody>
      </p:sp>
      <p:sp>
        <p:nvSpPr>
          <p:cNvPr id="4" name="Slide Image Placeholder 3"/>
          <p:cNvSpPr>
            <a:spLocks noGrp="1" noRot="1" noChangeAspect="1"/>
          </p:cNvSpPr>
          <p:nvPr>
            <p:ph type="sldImg" idx="2"/>
          </p:nvPr>
        </p:nvSpPr>
        <p:spPr>
          <a:xfrm>
            <a:off x="1177925" y="692150"/>
            <a:ext cx="4618038" cy="3463925"/>
          </a:xfrm>
          <a:prstGeom prst="rect">
            <a:avLst/>
          </a:prstGeom>
          <a:noFill/>
          <a:ln w="12700">
            <a:solidFill>
              <a:prstClr val="black"/>
            </a:solidFill>
          </a:ln>
        </p:spPr>
        <p:txBody>
          <a:bodyPr vert="horz" lIns="92583" tIns="46294" rIns="92583" bIns="46294" rtlCol="0" anchor="ctr"/>
          <a:lstStyle/>
          <a:p>
            <a:endParaRPr lang="en-US"/>
          </a:p>
        </p:txBody>
      </p:sp>
      <p:sp>
        <p:nvSpPr>
          <p:cNvPr id="5" name="Notes Placeholder 4"/>
          <p:cNvSpPr>
            <a:spLocks noGrp="1"/>
          </p:cNvSpPr>
          <p:nvPr>
            <p:ph type="body" sz="quarter" idx="3"/>
          </p:nvPr>
        </p:nvSpPr>
        <p:spPr>
          <a:xfrm>
            <a:off x="697389" y="4387136"/>
            <a:ext cx="5579110" cy="4156234"/>
          </a:xfrm>
          <a:prstGeom prst="rect">
            <a:avLst/>
          </a:prstGeom>
        </p:spPr>
        <p:txBody>
          <a:bodyPr vert="horz" lIns="92583" tIns="46294" rIns="92583" bIns="4629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22018" cy="461804"/>
          </a:xfrm>
          <a:prstGeom prst="rect">
            <a:avLst/>
          </a:prstGeom>
        </p:spPr>
        <p:txBody>
          <a:bodyPr vert="horz" lIns="92583" tIns="46294" rIns="92583" bIns="46294" rtlCol="0" anchor="b"/>
          <a:lstStyle>
            <a:lvl1pPr algn="l">
              <a:defRPr sz="1200"/>
            </a:lvl1pPr>
          </a:lstStyle>
          <a:p>
            <a:endParaRPr lang="en-US"/>
          </a:p>
        </p:txBody>
      </p:sp>
      <p:sp>
        <p:nvSpPr>
          <p:cNvPr id="7" name="Slide Number Placeholder 6"/>
          <p:cNvSpPr>
            <a:spLocks noGrp="1"/>
          </p:cNvSpPr>
          <p:nvPr>
            <p:ph type="sldNum" sz="quarter" idx="5"/>
          </p:nvPr>
        </p:nvSpPr>
        <p:spPr>
          <a:xfrm>
            <a:off x="3950256" y="8772668"/>
            <a:ext cx="3022018" cy="461804"/>
          </a:xfrm>
          <a:prstGeom prst="rect">
            <a:avLst/>
          </a:prstGeom>
        </p:spPr>
        <p:txBody>
          <a:bodyPr vert="horz" lIns="92583" tIns="46294" rIns="92583" bIns="46294" rtlCol="0" anchor="b"/>
          <a:lstStyle>
            <a:lvl1pPr algn="r">
              <a:defRPr sz="1200"/>
            </a:lvl1pPr>
          </a:lstStyle>
          <a:p>
            <a:fld id="{7A357E1B-9498-4834-9797-505CAC29636C}" type="slidenum">
              <a:rPr lang="en-US" smtClean="0"/>
              <a:pPr/>
              <a:t>‹#›</a:t>
            </a:fld>
            <a:endParaRPr lang="en-US"/>
          </a:p>
        </p:txBody>
      </p:sp>
    </p:spTree>
    <p:extLst>
      <p:ext uri="{BB962C8B-B14F-4D97-AF65-F5344CB8AC3E}">
        <p14:creationId xmlns:p14="http://schemas.microsoft.com/office/powerpoint/2010/main" val="373116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357E1B-9498-4834-9797-505CAC29636C}" type="slidenum">
              <a:rPr lang="en-US" smtClean="0"/>
              <a:pPr/>
              <a:t>1</a:t>
            </a:fld>
            <a:endParaRPr lang="en-US"/>
          </a:p>
        </p:txBody>
      </p:sp>
    </p:spTree>
    <p:extLst>
      <p:ext uri="{BB962C8B-B14F-4D97-AF65-F5344CB8AC3E}">
        <p14:creationId xmlns:p14="http://schemas.microsoft.com/office/powerpoint/2010/main" val="3392106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357E1B-9498-4834-9797-505CAC29636C}" type="slidenum">
              <a:rPr lang="en-US" smtClean="0"/>
              <a:pPr/>
              <a:t>10</a:t>
            </a:fld>
            <a:endParaRPr lang="en-US"/>
          </a:p>
        </p:txBody>
      </p:sp>
    </p:spTree>
    <p:extLst>
      <p:ext uri="{BB962C8B-B14F-4D97-AF65-F5344CB8AC3E}">
        <p14:creationId xmlns:p14="http://schemas.microsoft.com/office/powerpoint/2010/main" val="1803306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IPA cannot start any work until a completely</a:t>
            </a:r>
            <a:r>
              <a:rPr lang="en-US" baseline="0" dirty="0" smtClean="0"/>
              <a:t> approved packet has been sent to the requesting service by HRMS.  </a:t>
            </a:r>
            <a:endParaRPr lang="en-US" dirty="0"/>
          </a:p>
        </p:txBody>
      </p:sp>
      <p:sp>
        <p:nvSpPr>
          <p:cNvPr id="4" name="Slide Number Placeholder 3"/>
          <p:cNvSpPr>
            <a:spLocks noGrp="1"/>
          </p:cNvSpPr>
          <p:nvPr>
            <p:ph type="sldNum" sz="quarter" idx="10"/>
          </p:nvPr>
        </p:nvSpPr>
        <p:spPr/>
        <p:txBody>
          <a:bodyPr/>
          <a:lstStyle/>
          <a:p>
            <a:fld id="{7A357E1B-9498-4834-9797-505CAC29636C}" type="slidenum">
              <a:rPr lang="en-US" smtClean="0"/>
              <a:pPr/>
              <a:t>11</a:t>
            </a:fld>
            <a:endParaRPr lang="en-US"/>
          </a:p>
        </p:txBody>
      </p:sp>
    </p:spTree>
    <p:extLst>
      <p:ext uri="{BB962C8B-B14F-4D97-AF65-F5344CB8AC3E}">
        <p14:creationId xmlns:p14="http://schemas.microsoft.com/office/powerpoint/2010/main" val="3197019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357E1B-9498-4834-9797-505CAC29636C}" type="slidenum">
              <a:rPr lang="en-US" smtClean="0"/>
              <a:pPr/>
              <a:t>12</a:t>
            </a:fld>
            <a:endParaRPr lang="en-US"/>
          </a:p>
        </p:txBody>
      </p:sp>
    </p:spTree>
    <p:extLst>
      <p:ext uri="{BB962C8B-B14F-4D97-AF65-F5344CB8AC3E}">
        <p14:creationId xmlns:p14="http://schemas.microsoft.com/office/powerpoint/2010/main" val="4232682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357E1B-9498-4834-9797-505CAC29636C}" type="slidenum">
              <a:rPr lang="en-US" smtClean="0"/>
              <a:pPr/>
              <a:t>13</a:t>
            </a:fld>
            <a:endParaRPr lang="en-US"/>
          </a:p>
        </p:txBody>
      </p:sp>
    </p:spTree>
    <p:extLst>
      <p:ext uri="{BB962C8B-B14F-4D97-AF65-F5344CB8AC3E}">
        <p14:creationId xmlns:p14="http://schemas.microsoft.com/office/powerpoint/2010/main" val="3395342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just</a:t>
            </a:r>
            <a:r>
              <a:rPr lang="en-US" baseline="0" dirty="0" smtClean="0"/>
              <a:t> an example </a:t>
            </a:r>
            <a:r>
              <a:rPr lang="en-US" dirty="0" smtClean="0"/>
              <a:t>– you can add more detail specific to your projects and why</a:t>
            </a:r>
            <a:r>
              <a:rPr lang="en-US" baseline="0" dirty="0" smtClean="0"/>
              <a:t> the assignment is needed.</a:t>
            </a:r>
            <a:endParaRPr lang="en-US" dirty="0"/>
          </a:p>
        </p:txBody>
      </p:sp>
      <p:sp>
        <p:nvSpPr>
          <p:cNvPr id="4" name="Slide Number Placeholder 3"/>
          <p:cNvSpPr>
            <a:spLocks noGrp="1"/>
          </p:cNvSpPr>
          <p:nvPr>
            <p:ph type="sldNum" sz="quarter" idx="10"/>
          </p:nvPr>
        </p:nvSpPr>
        <p:spPr/>
        <p:txBody>
          <a:bodyPr/>
          <a:lstStyle/>
          <a:p>
            <a:fld id="{7A357E1B-9498-4834-9797-505CAC29636C}" type="slidenum">
              <a:rPr lang="en-US" smtClean="0"/>
              <a:pPr/>
              <a:t>14</a:t>
            </a:fld>
            <a:endParaRPr lang="en-US"/>
          </a:p>
        </p:txBody>
      </p:sp>
    </p:spTree>
    <p:extLst>
      <p:ext uri="{BB962C8B-B14F-4D97-AF65-F5344CB8AC3E}">
        <p14:creationId xmlns:p14="http://schemas.microsoft.com/office/powerpoint/2010/main" val="3395342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357E1B-9498-4834-9797-505CAC29636C}" type="slidenum">
              <a:rPr lang="en-US" smtClean="0"/>
              <a:pPr/>
              <a:t>15</a:t>
            </a:fld>
            <a:endParaRPr lang="en-US"/>
          </a:p>
        </p:txBody>
      </p:sp>
    </p:spTree>
    <p:extLst>
      <p:ext uri="{BB962C8B-B14F-4D97-AF65-F5344CB8AC3E}">
        <p14:creationId xmlns:p14="http://schemas.microsoft.com/office/powerpoint/2010/main" val="3055568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an example – be as specific as you can regarding the responsibilities and actual duties the IPA will be performing.</a:t>
            </a:r>
            <a:endParaRPr lang="en-US" dirty="0"/>
          </a:p>
        </p:txBody>
      </p:sp>
      <p:sp>
        <p:nvSpPr>
          <p:cNvPr id="4" name="Slide Number Placeholder 3"/>
          <p:cNvSpPr>
            <a:spLocks noGrp="1"/>
          </p:cNvSpPr>
          <p:nvPr>
            <p:ph type="sldNum" sz="quarter" idx="10"/>
          </p:nvPr>
        </p:nvSpPr>
        <p:spPr/>
        <p:txBody>
          <a:bodyPr/>
          <a:lstStyle/>
          <a:p>
            <a:fld id="{7A357E1B-9498-4834-9797-505CAC29636C}" type="slidenum">
              <a:rPr lang="en-US" smtClean="0"/>
              <a:pPr/>
              <a:t>16</a:t>
            </a:fld>
            <a:endParaRPr lang="en-US"/>
          </a:p>
        </p:txBody>
      </p:sp>
    </p:spTree>
    <p:extLst>
      <p:ext uri="{BB962C8B-B14F-4D97-AF65-F5344CB8AC3E}">
        <p14:creationId xmlns:p14="http://schemas.microsoft.com/office/powerpoint/2010/main" val="3055568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#24</a:t>
            </a:r>
            <a:r>
              <a:rPr lang="en-US" baseline="0" dirty="0" smtClean="0"/>
              <a:t> and #25 are to cover any pay/leave that IPA gets from employer.  If your project does not permit any special pay or leave, please document as “None”.</a:t>
            </a:r>
            <a:endParaRPr lang="en-US" dirty="0"/>
          </a:p>
        </p:txBody>
      </p:sp>
      <p:sp>
        <p:nvSpPr>
          <p:cNvPr id="4" name="Slide Number Placeholder 3"/>
          <p:cNvSpPr>
            <a:spLocks noGrp="1"/>
          </p:cNvSpPr>
          <p:nvPr>
            <p:ph type="sldNum" sz="quarter" idx="10"/>
          </p:nvPr>
        </p:nvSpPr>
        <p:spPr/>
        <p:txBody>
          <a:bodyPr/>
          <a:lstStyle/>
          <a:p>
            <a:fld id="{7A357E1B-9498-4834-9797-505CAC29636C}" type="slidenum">
              <a:rPr lang="en-US" smtClean="0"/>
              <a:pPr/>
              <a:t>17</a:t>
            </a:fld>
            <a:endParaRPr lang="en-US"/>
          </a:p>
        </p:txBody>
      </p:sp>
    </p:spTree>
    <p:extLst>
      <p:ext uri="{BB962C8B-B14F-4D97-AF65-F5344CB8AC3E}">
        <p14:creationId xmlns:p14="http://schemas.microsoft.com/office/powerpoint/2010/main" val="284766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357E1B-9498-4834-9797-505CAC29636C}" type="slidenum">
              <a:rPr lang="en-US" smtClean="0"/>
              <a:pPr/>
              <a:t>18</a:t>
            </a:fld>
            <a:endParaRPr lang="en-US"/>
          </a:p>
        </p:txBody>
      </p:sp>
    </p:spTree>
    <p:extLst>
      <p:ext uri="{BB962C8B-B14F-4D97-AF65-F5344CB8AC3E}">
        <p14:creationId xmlns:p14="http://schemas.microsoft.com/office/powerpoint/2010/main" val="2791994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a:t>Slide 19, can we split this into two slides? </a:t>
            </a:r>
          </a:p>
          <a:p>
            <a:endParaRPr lang="en-US" dirty="0"/>
          </a:p>
          <a:p>
            <a:r>
              <a:rPr lang="en-US" dirty="0"/>
              <a:t>26.  This always states the specific percentage of employee’s salary</a:t>
            </a:r>
          </a:p>
          <a:p>
            <a:r>
              <a:rPr lang="en-US" dirty="0"/>
              <a:t>Fringe Benefits (based on actual costs) The NPC will calculate this.</a:t>
            </a:r>
          </a:p>
          <a:p>
            <a:endParaRPr lang="en-US" dirty="0"/>
          </a:p>
          <a:p>
            <a:r>
              <a:rPr lang="en-US" dirty="0"/>
              <a:t>25. The NPC will submit monthly (quarterly, annually) an invoice to cost center #123  (These are VA’s cost center that associate with the specific grant or project covered in this IPA)</a:t>
            </a:r>
          </a:p>
          <a:p>
            <a:r>
              <a:rPr lang="en-US" dirty="0"/>
              <a:t>Always include the entire mailing address.</a:t>
            </a:r>
          </a:p>
        </p:txBody>
      </p:sp>
      <p:sp>
        <p:nvSpPr>
          <p:cNvPr id="4" name="Slide Number Placeholder 3"/>
          <p:cNvSpPr>
            <a:spLocks noGrp="1"/>
          </p:cNvSpPr>
          <p:nvPr>
            <p:ph type="sldNum" sz="quarter" idx="10"/>
          </p:nvPr>
        </p:nvSpPr>
        <p:spPr/>
        <p:txBody>
          <a:bodyPr/>
          <a:lstStyle/>
          <a:p>
            <a:fld id="{7A357E1B-9498-4834-9797-505CAC29636C}" type="slidenum">
              <a:rPr lang="en-US" smtClean="0"/>
              <a:pPr/>
              <a:t>19</a:t>
            </a:fld>
            <a:endParaRPr lang="en-US"/>
          </a:p>
        </p:txBody>
      </p:sp>
    </p:spTree>
    <p:extLst>
      <p:ext uri="{BB962C8B-B14F-4D97-AF65-F5344CB8AC3E}">
        <p14:creationId xmlns:p14="http://schemas.microsoft.com/office/powerpoint/2010/main" val="2791994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357E1B-9498-4834-9797-505CAC29636C}" type="slidenum">
              <a:rPr lang="en-US" smtClean="0"/>
              <a:pPr/>
              <a:t>2</a:t>
            </a:fld>
            <a:endParaRPr lang="en-US"/>
          </a:p>
        </p:txBody>
      </p:sp>
    </p:spTree>
    <p:extLst>
      <p:ext uri="{BB962C8B-B14F-4D97-AF65-F5344CB8AC3E}">
        <p14:creationId xmlns:p14="http://schemas.microsoft.com/office/powerpoint/2010/main" val="1578514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a:t>Slide 19, can we split this into two slides? </a:t>
            </a:r>
          </a:p>
          <a:p>
            <a:endParaRPr lang="en-US" dirty="0"/>
          </a:p>
          <a:p>
            <a:r>
              <a:rPr lang="en-US" dirty="0"/>
              <a:t>26.  This always states the specific percentage of employee’s salary</a:t>
            </a:r>
          </a:p>
          <a:p>
            <a:r>
              <a:rPr lang="en-US" dirty="0"/>
              <a:t>Fringe Benefits (based on actual costs) The NPC will calculate this.</a:t>
            </a:r>
          </a:p>
          <a:p>
            <a:endParaRPr lang="en-US" dirty="0"/>
          </a:p>
          <a:p>
            <a:r>
              <a:rPr lang="en-US" dirty="0"/>
              <a:t>25. The NPC will submit monthly (quarterly, annually) an invoice to cost center #123  (These are VA’s cost center that associate with the specific grant or project covered in this IPA)</a:t>
            </a:r>
          </a:p>
          <a:p>
            <a:r>
              <a:rPr lang="en-US" dirty="0"/>
              <a:t>Always include the entire mailing address.</a:t>
            </a:r>
          </a:p>
        </p:txBody>
      </p:sp>
      <p:sp>
        <p:nvSpPr>
          <p:cNvPr id="4" name="Slide Number Placeholder 3"/>
          <p:cNvSpPr>
            <a:spLocks noGrp="1"/>
          </p:cNvSpPr>
          <p:nvPr>
            <p:ph type="sldNum" sz="quarter" idx="10"/>
          </p:nvPr>
        </p:nvSpPr>
        <p:spPr/>
        <p:txBody>
          <a:bodyPr/>
          <a:lstStyle/>
          <a:p>
            <a:fld id="{7A357E1B-9498-4834-9797-505CAC29636C}" type="slidenum">
              <a:rPr lang="en-US" smtClean="0"/>
              <a:pPr/>
              <a:t>20</a:t>
            </a:fld>
            <a:endParaRPr lang="en-US"/>
          </a:p>
        </p:txBody>
      </p:sp>
    </p:spTree>
    <p:extLst>
      <p:ext uri="{BB962C8B-B14F-4D97-AF65-F5344CB8AC3E}">
        <p14:creationId xmlns:p14="http://schemas.microsoft.com/office/powerpoint/2010/main" val="2791994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357E1B-9498-4834-9797-505CAC29636C}" type="slidenum">
              <a:rPr lang="en-US" smtClean="0"/>
              <a:pPr/>
              <a:t>21</a:t>
            </a:fld>
            <a:endParaRPr lang="en-US"/>
          </a:p>
        </p:txBody>
      </p:sp>
    </p:spTree>
    <p:extLst>
      <p:ext uri="{BB962C8B-B14F-4D97-AF65-F5344CB8AC3E}">
        <p14:creationId xmlns:p14="http://schemas.microsoft.com/office/powerpoint/2010/main" val="1398689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357E1B-9498-4834-9797-505CAC29636C}" type="slidenum">
              <a:rPr lang="en-US" smtClean="0"/>
              <a:pPr/>
              <a:t>22</a:t>
            </a:fld>
            <a:endParaRPr lang="en-US"/>
          </a:p>
        </p:txBody>
      </p:sp>
    </p:spTree>
    <p:extLst>
      <p:ext uri="{BB962C8B-B14F-4D97-AF65-F5344CB8AC3E}">
        <p14:creationId xmlns:p14="http://schemas.microsoft.com/office/powerpoint/2010/main" val="2915682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357E1B-9498-4834-9797-505CAC29636C}" type="slidenum">
              <a:rPr lang="en-US" smtClean="0"/>
              <a:pPr/>
              <a:t>23</a:t>
            </a:fld>
            <a:endParaRPr lang="en-US"/>
          </a:p>
        </p:txBody>
      </p:sp>
    </p:spTree>
    <p:extLst>
      <p:ext uri="{BB962C8B-B14F-4D97-AF65-F5344CB8AC3E}">
        <p14:creationId xmlns:p14="http://schemas.microsoft.com/office/powerpoint/2010/main" val="102011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357E1B-9498-4834-9797-505CAC29636C}" type="slidenum">
              <a:rPr lang="en-US" smtClean="0"/>
              <a:pPr/>
              <a:t>24</a:t>
            </a:fld>
            <a:endParaRPr lang="en-US"/>
          </a:p>
        </p:txBody>
      </p:sp>
    </p:spTree>
    <p:extLst>
      <p:ext uri="{BB962C8B-B14F-4D97-AF65-F5344CB8AC3E}">
        <p14:creationId xmlns:p14="http://schemas.microsoft.com/office/powerpoint/2010/main" val="2564459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357E1B-9498-4834-9797-505CAC29636C}" type="slidenum">
              <a:rPr lang="en-US" smtClean="0"/>
              <a:pPr/>
              <a:t>25</a:t>
            </a:fld>
            <a:endParaRPr lang="en-US"/>
          </a:p>
        </p:txBody>
      </p:sp>
    </p:spTree>
    <p:extLst>
      <p:ext uri="{BB962C8B-B14F-4D97-AF65-F5344CB8AC3E}">
        <p14:creationId xmlns:p14="http://schemas.microsoft.com/office/powerpoint/2010/main" val="2564459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357E1B-9498-4834-9797-505CAC29636C}" type="slidenum">
              <a:rPr lang="en-US" smtClean="0"/>
              <a:pPr/>
              <a:t>26</a:t>
            </a:fld>
            <a:endParaRPr lang="en-US"/>
          </a:p>
        </p:txBody>
      </p:sp>
    </p:spTree>
    <p:extLst>
      <p:ext uri="{BB962C8B-B14F-4D97-AF65-F5344CB8AC3E}">
        <p14:creationId xmlns:p14="http://schemas.microsoft.com/office/powerpoint/2010/main" val="2272643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357E1B-9498-4834-9797-505CAC29636C}" type="slidenum">
              <a:rPr lang="en-US" smtClean="0"/>
              <a:pPr/>
              <a:t>27</a:t>
            </a:fld>
            <a:endParaRPr lang="en-US"/>
          </a:p>
        </p:txBody>
      </p:sp>
    </p:spTree>
    <p:extLst>
      <p:ext uri="{BB962C8B-B14F-4D97-AF65-F5344CB8AC3E}">
        <p14:creationId xmlns:p14="http://schemas.microsoft.com/office/powerpoint/2010/main" val="2272643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357E1B-9498-4834-9797-505CAC29636C}" type="slidenum">
              <a:rPr lang="en-US" smtClean="0"/>
              <a:pPr/>
              <a:t>28</a:t>
            </a:fld>
            <a:endParaRPr lang="en-US"/>
          </a:p>
        </p:txBody>
      </p:sp>
    </p:spTree>
    <p:extLst>
      <p:ext uri="{BB962C8B-B14F-4D97-AF65-F5344CB8AC3E}">
        <p14:creationId xmlns:p14="http://schemas.microsoft.com/office/powerpoint/2010/main" val="2612303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357E1B-9498-4834-9797-505CAC29636C}" type="slidenum">
              <a:rPr lang="en-US" smtClean="0"/>
              <a:pPr/>
              <a:t>3</a:t>
            </a:fld>
            <a:endParaRPr lang="en-US"/>
          </a:p>
        </p:txBody>
      </p:sp>
    </p:spTree>
    <p:extLst>
      <p:ext uri="{BB962C8B-B14F-4D97-AF65-F5344CB8AC3E}">
        <p14:creationId xmlns:p14="http://schemas.microsoft.com/office/powerpoint/2010/main" val="22028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357E1B-9498-4834-9797-505CAC29636C}" type="slidenum">
              <a:rPr lang="en-US" smtClean="0"/>
              <a:pPr/>
              <a:t>4</a:t>
            </a:fld>
            <a:endParaRPr lang="en-US"/>
          </a:p>
        </p:txBody>
      </p:sp>
    </p:spTree>
    <p:extLst>
      <p:ext uri="{BB962C8B-B14F-4D97-AF65-F5344CB8AC3E}">
        <p14:creationId xmlns:p14="http://schemas.microsoft.com/office/powerpoint/2010/main" val="22028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 Handbook</a:t>
            </a:r>
            <a:r>
              <a:rPr lang="en-US" baseline="0" dirty="0" smtClean="0"/>
              <a:t> 5005/65, Section 4, Procedures, #5 – Modifications must be recorded and approved just as the original agreement is done.  Modifications include significant changes to duties, responsibilities, salary, work location, schedule, or supervisory relationships.  Minor changes such as COLA, benefits coverage, or short-term changes do not require a modification.</a:t>
            </a:r>
            <a:endParaRPr lang="en-US" dirty="0"/>
          </a:p>
        </p:txBody>
      </p:sp>
      <p:sp>
        <p:nvSpPr>
          <p:cNvPr id="4" name="Slide Number Placeholder 3"/>
          <p:cNvSpPr>
            <a:spLocks noGrp="1"/>
          </p:cNvSpPr>
          <p:nvPr>
            <p:ph type="sldNum" sz="quarter" idx="10"/>
          </p:nvPr>
        </p:nvSpPr>
        <p:spPr/>
        <p:txBody>
          <a:bodyPr/>
          <a:lstStyle/>
          <a:p>
            <a:fld id="{7A357E1B-9498-4834-9797-505CAC29636C}" type="slidenum">
              <a:rPr lang="en-US" smtClean="0"/>
              <a:pPr/>
              <a:t>5</a:t>
            </a:fld>
            <a:endParaRPr lang="en-US"/>
          </a:p>
        </p:txBody>
      </p:sp>
    </p:spTree>
    <p:extLst>
      <p:ext uri="{BB962C8B-B14F-4D97-AF65-F5344CB8AC3E}">
        <p14:creationId xmlns:p14="http://schemas.microsoft.com/office/powerpoint/2010/main" val="22028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357E1B-9498-4834-9797-505CAC29636C}" type="slidenum">
              <a:rPr lang="en-US" smtClean="0"/>
              <a:pPr/>
              <a:t>6</a:t>
            </a:fld>
            <a:endParaRPr lang="en-US"/>
          </a:p>
        </p:txBody>
      </p:sp>
    </p:spTree>
    <p:extLst>
      <p:ext uri="{BB962C8B-B14F-4D97-AF65-F5344CB8AC3E}">
        <p14:creationId xmlns:p14="http://schemas.microsoft.com/office/powerpoint/2010/main" val="22028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State/Local</a:t>
            </a:r>
            <a:r>
              <a:rPr lang="en-US" baseline="0" dirty="0" smtClean="0"/>
              <a:t> Government, Agency,  NPC, or Other Organizations must be defined and approved as indicated in 5 CFR 334.102 and 334.103.</a:t>
            </a:r>
            <a:endParaRPr lang="en-US" dirty="0"/>
          </a:p>
        </p:txBody>
      </p:sp>
      <p:sp>
        <p:nvSpPr>
          <p:cNvPr id="4" name="Slide Number Placeholder 3"/>
          <p:cNvSpPr>
            <a:spLocks noGrp="1"/>
          </p:cNvSpPr>
          <p:nvPr>
            <p:ph type="sldNum" sz="quarter" idx="10"/>
          </p:nvPr>
        </p:nvSpPr>
        <p:spPr/>
        <p:txBody>
          <a:bodyPr/>
          <a:lstStyle/>
          <a:p>
            <a:fld id="{7A357E1B-9498-4834-9797-505CAC29636C}" type="slidenum">
              <a:rPr lang="en-US" smtClean="0"/>
              <a:pPr/>
              <a:t>7</a:t>
            </a:fld>
            <a:endParaRPr lang="en-US"/>
          </a:p>
        </p:txBody>
      </p:sp>
    </p:spTree>
    <p:extLst>
      <p:ext uri="{BB962C8B-B14F-4D97-AF65-F5344CB8AC3E}">
        <p14:creationId xmlns:p14="http://schemas.microsoft.com/office/powerpoint/2010/main" val="2617530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357E1B-9498-4834-9797-505CAC29636C}" type="slidenum">
              <a:rPr lang="en-US" smtClean="0"/>
              <a:pPr/>
              <a:t>8</a:t>
            </a:fld>
            <a:endParaRPr lang="en-US"/>
          </a:p>
        </p:txBody>
      </p:sp>
    </p:spTree>
    <p:extLst>
      <p:ext uri="{BB962C8B-B14F-4D97-AF65-F5344CB8AC3E}">
        <p14:creationId xmlns:p14="http://schemas.microsoft.com/office/powerpoint/2010/main" val="2796675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357E1B-9498-4834-9797-505CAC29636C}" type="slidenum">
              <a:rPr lang="en-US" smtClean="0"/>
              <a:pPr/>
              <a:t>9</a:t>
            </a:fld>
            <a:endParaRPr lang="en-US"/>
          </a:p>
        </p:txBody>
      </p:sp>
    </p:spTree>
    <p:extLst>
      <p:ext uri="{BB962C8B-B14F-4D97-AF65-F5344CB8AC3E}">
        <p14:creationId xmlns:p14="http://schemas.microsoft.com/office/powerpoint/2010/main" val="2282397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97CD44AC-A189-4D8B-B43D-8F548C21FB27}" type="datetime1">
              <a:rPr lang="en-US" smtClean="0"/>
              <a:t>4/1/2016</a:t>
            </a:fld>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90735480-7454-4DD9-9FAC-5C9EB244FA89}" type="slidenum">
              <a:rPr lang="en-US" smtClean="0"/>
              <a:pPr>
                <a:defRPr/>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FE94B75-AAB7-4A21-85D7-898D794DA611}" type="datetime1">
              <a:rPr lang="en-US" smtClean="0"/>
              <a:t>4/1/2016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644F96-1DBB-4364-9DEA-1D7E8F006889}"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083073C0-622E-49E3-96A9-6D1CF6C0823E}" type="slidenum">
              <a:rPr lang="en-US" smtClean="0"/>
              <a:pPr>
                <a:defRPr/>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638A46B4-0264-4B6B-8442-DD5AB61DAF4E}" type="datetime1">
              <a:rPr lang="en-US" smtClean="0"/>
              <a:t>4/1/2016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E625B936-5C05-4013-8895-388210734A07}" type="datetime1">
              <a:rPr lang="en-US" smtClean="0"/>
              <a:t>4/1/2016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8" y="1026372"/>
            <a:ext cx="457200" cy="441325"/>
          </a:xfrm>
        </p:spPr>
        <p:txBody>
          <a:bodyPr/>
          <a:lstStyle/>
          <a:p>
            <a:pPr>
              <a:defRPr/>
            </a:pPr>
            <a:fld id="{DA4C793A-F4A7-4A06-86DB-D41E09A589CF}" type="slidenum">
              <a:rPr lang="en-US" smtClean="0"/>
              <a:pPr>
                <a:defRPr/>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fld id="{8A5230A0-0E45-42F3-9864-A0589D4707D5}" type="datetime1">
              <a:rPr lang="en-US" smtClean="0"/>
              <a:t>4/1/2016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FA13ACBD-FA35-4E52-84D2-0769006E116C}" type="slidenum">
              <a:rPr lang="en-US" smtClean="0"/>
              <a:pPr>
                <a:defRPr/>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fld id="{CC60755F-3493-428A-ACB0-3D45436EB8E1}" type="datetime1">
              <a:rPr lang="en-US" smtClean="0"/>
              <a:t>4/1/2016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F4BAB70-92C0-4BE3-92CD-56850485C09F}" type="slidenum">
              <a:rPr lang="en-US" smtClean="0"/>
              <a:pPr>
                <a:defRPr/>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BD6C083C-EA66-4C69-BBF3-306645C79999}" type="datetime1">
              <a:rPr lang="en-US" smtClean="0"/>
              <a:t>4/1/2016</a:t>
            </a:fld>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375576C0-8397-4853-B152-07DCBE9141DC}"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48B7F892-59C9-4CBE-B29D-ADFFE3E828D3}" type="datetime1">
              <a:rPr lang="en-US" smtClean="0"/>
              <a:t>4/1/2016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0"/>
            <a:ext cx="457200" cy="441325"/>
          </a:xfrm>
        </p:spPr>
        <p:txBody>
          <a:bodyPr/>
          <a:lstStyle/>
          <a:p>
            <a:pPr>
              <a:defRPr/>
            </a:pPr>
            <a:fld id="{90A94CBC-7262-4E4F-9E17-C449CBA4C65E}"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fld id="{0D0D8E52-806C-4F00-AC6A-00AF24BE3051}" type="datetime1">
              <a:rPr lang="en-US" smtClean="0"/>
              <a:t>4/1/2016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32FFFECD-1845-447C-9B4D-FA0662A7F5A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F2CDF5E7-2DC1-4065-82F1-AECC284D2234}" type="slidenum">
              <a:rPr lang="en-US" smtClean="0"/>
              <a:pPr>
                <a:defRPr/>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fld id="{B1D8A46F-0592-4197-B025-AF3D9E2C71C6}" type="datetime1">
              <a:rPr lang="en-US" smtClean="0"/>
              <a:t>4/1/2016</a:t>
            </a:fld>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0CE45B98-FC0E-4667-8413-62F00E689386}" type="slidenum">
              <a:rPr lang="en-US" smtClean="0"/>
              <a:pPr>
                <a:defRPr/>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fld id="{B69E3B4F-29F0-4910-8BCD-21A98BF2D34F}" type="datetime1">
              <a:rPr lang="en-US" smtClean="0"/>
              <a:t>4/1/2016</a:t>
            </a:fld>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fld id="{DA24BE93-E100-43A8-B349-FEB986E876E9}" type="datetime1">
              <a:rPr lang="en-US" smtClean="0"/>
              <a:t>4/1/2016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3820D3D4-FD23-42E4-9B5D-8C672FB49E52}" type="slidenum">
              <a:rPr lang="en-US" smtClean="0"/>
              <a:pPr>
                <a:defRPr/>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41.jpe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em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457200"/>
            <a:ext cx="6172200" cy="1893888"/>
          </a:xfrm>
        </p:spPr>
        <p:txBody>
          <a:bodyPr>
            <a:normAutofit fontScale="90000"/>
          </a:bodyPr>
          <a:lstStyle/>
          <a:p>
            <a:pPr fontAlgn="auto">
              <a:spcAft>
                <a:spcPts val="0"/>
              </a:spcAft>
              <a:defRPr/>
            </a:pPr>
            <a:r>
              <a:rPr lang="en-US" b="1" dirty="0" smtClean="0">
                <a:latin typeface="Times New Roman" pitchFamily="18" charset="0"/>
                <a:cs typeface="Times New Roman" pitchFamily="18" charset="0"/>
              </a:rPr>
              <a:t> </a:t>
            </a:r>
            <a:r>
              <a:rPr lang="en-US" b="1" dirty="0" smtClean="0">
                <a:solidFill>
                  <a:schemeClr val="accent3">
                    <a:lumMod val="75000"/>
                  </a:schemeClr>
                </a:solidFill>
                <a:latin typeface="+mn-lt"/>
                <a:cs typeface="Times New Roman" pitchFamily="18" charset="0"/>
              </a:rPr>
              <a:t>Completing Optional Form 69 for IPA’s</a:t>
            </a:r>
            <a:r>
              <a:rPr lang="en-US" dirty="0" smtClean="0">
                <a:solidFill>
                  <a:schemeClr val="accent3">
                    <a:lumMod val="75000"/>
                  </a:schemeClr>
                </a:solidFill>
                <a:latin typeface="+mn-lt"/>
                <a:cs typeface="Times New Roman" pitchFamily="18" charset="0"/>
              </a:rPr>
              <a:t/>
            </a:r>
            <a:br>
              <a:rPr lang="en-US" dirty="0" smtClean="0">
                <a:solidFill>
                  <a:schemeClr val="accent3">
                    <a:lumMod val="75000"/>
                  </a:schemeClr>
                </a:solidFill>
                <a:latin typeface="+mn-lt"/>
                <a:cs typeface="Times New Roman" pitchFamily="18" charset="0"/>
              </a:rPr>
            </a:br>
            <a:r>
              <a:rPr lang="en-US" dirty="0" smtClean="0">
                <a:solidFill>
                  <a:schemeClr val="accent3">
                    <a:lumMod val="75000"/>
                  </a:schemeClr>
                </a:solidFill>
                <a:latin typeface="+mn-lt"/>
                <a:cs typeface="Times New Roman" pitchFamily="18" charset="0"/>
              </a:rPr>
              <a:t> </a:t>
            </a:r>
            <a:r>
              <a:rPr lang="en-US" sz="2700" dirty="0" smtClean="0">
                <a:solidFill>
                  <a:schemeClr val="accent3">
                    <a:lumMod val="75000"/>
                  </a:schemeClr>
                </a:solidFill>
                <a:latin typeface="+mn-lt"/>
                <a:cs typeface="Times New Roman" pitchFamily="18" charset="0"/>
              </a:rPr>
              <a:t>(Non-Federal Employee to VAMHCS)</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
        <p:nvSpPr>
          <p:cNvPr id="3" name="TextBox 2"/>
          <p:cNvSpPr txBox="1"/>
          <p:nvPr/>
        </p:nvSpPr>
        <p:spPr>
          <a:xfrm>
            <a:off x="3124200" y="5714999"/>
            <a:ext cx="5867400" cy="646331"/>
          </a:xfrm>
          <a:prstGeom prst="rect">
            <a:avLst/>
          </a:prstGeom>
          <a:noFill/>
        </p:spPr>
        <p:txBody>
          <a:bodyPr wrap="square" rtlCol="0">
            <a:spAutoFit/>
          </a:bodyPr>
          <a:lstStyle/>
          <a:p>
            <a:pPr algn="r"/>
            <a:r>
              <a:rPr lang="en-US" dirty="0" smtClean="0">
                <a:solidFill>
                  <a:schemeClr val="accent3">
                    <a:lumMod val="50000"/>
                  </a:schemeClr>
                </a:solidFill>
                <a:latin typeface="+mn-lt"/>
                <a:cs typeface="Times New Roman" pitchFamily="18" charset="0"/>
              </a:rPr>
              <a:t>VAMHCS Human Resources Management Service</a:t>
            </a:r>
          </a:p>
          <a:p>
            <a:pPr algn="r"/>
            <a:r>
              <a:rPr lang="en-US" dirty="0" smtClean="0">
                <a:solidFill>
                  <a:schemeClr val="accent3">
                    <a:lumMod val="50000"/>
                  </a:schemeClr>
                </a:solidFill>
                <a:latin typeface="+mn-lt"/>
                <a:cs typeface="Times New Roman" pitchFamily="18" charset="0"/>
              </a:rPr>
              <a:t>04/04/2016</a:t>
            </a:r>
            <a:endParaRPr lang="en-US" dirty="0">
              <a:solidFill>
                <a:schemeClr val="accent3">
                  <a:lumMod val="50000"/>
                </a:schemeClr>
              </a:solidFill>
              <a:latin typeface="+mn-lt"/>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74638"/>
            <a:ext cx="8353425" cy="1143000"/>
          </a:xfrm>
        </p:spPr>
        <p:txBody>
          <a:bodyPr>
            <a:noAutofit/>
          </a:bodyPr>
          <a:lstStyle/>
          <a:p>
            <a:pPr fontAlgn="auto">
              <a:spcAft>
                <a:spcPts val="0"/>
              </a:spcAft>
              <a:defRPr/>
            </a:pPr>
            <a:r>
              <a:rPr lang="en-US" sz="2400" dirty="0" smtClean="0">
                <a:cs typeface="Times New Roman" pitchFamily="18" charset="0"/>
              </a:rPr>
              <a:t>Part 4:  Position Data –</a:t>
            </a:r>
            <a:br>
              <a:rPr lang="en-US" sz="2400" dirty="0" smtClean="0">
                <a:cs typeface="Times New Roman" pitchFamily="18" charset="0"/>
              </a:rPr>
            </a:br>
            <a:r>
              <a:rPr lang="en-US" sz="2400" dirty="0" smtClean="0">
                <a:cs typeface="Times New Roman" pitchFamily="18" charset="0"/>
              </a:rPr>
              <a:t>Position To Which Assignment Will Be Made</a:t>
            </a:r>
            <a:br>
              <a:rPr lang="en-US" sz="2400" dirty="0" smtClean="0">
                <a:cs typeface="Times New Roman" pitchFamily="18" charset="0"/>
              </a:rPr>
            </a:br>
            <a:endParaRPr lang="en-US" sz="2400" dirty="0">
              <a:cs typeface="Times New Roman" pitchFamily="18" charset="0"/>
            </a:endParaRPr>
          </a:p>
        </p:txBody>
      </p:sp>
      <p:grpSp>
        <p:nvGrpSpPr>
          <p:cNvPr id="7" name="Group 10"/>
          <p:cNvGrpSpPr>
            <a:grpSpLocks noChangeAspect="1"/>
          </p:cNvGrpSpPr>
          <p:nvPr/>
        </p:nvGrpSpPr>
        <p:grpSpPr bwMode="auto">
          <a:xfrm>
            <a:off x="432026" y="2067606"/>
            <a:ext cx="8258175" cy="1352550"/>
            <a:chOff x="279" y="1755"/>
            <a:chExt cx="5202" cy="852"/>
          </a:xfrm>
        </p:grpSpPr>
        <p:sp>
          <p:nvSpPr>
            <p:cNvPr id="8" name="AutoShape 9"/>
            <p:cNvSpPr>
              <a:spLocks noChangeAspect="1" noChangeArrowheads="1" noTextEdit="1"/>
            </p:cNvSpPr>
            <p:nvPr/>
          </p:nvSpPr>
          <p:spPr bwMode="auto">
            <a:xfrm>
              <a:off x="279" y="1755"/>
              <a:ext cx="5202"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8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 y="1755"/>
              <a:ext cx="5208" cy="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ounded Rectangle 8"/>
          <p:cNvSpPr/>
          <p:nvPr/>
        </p:nvSpPr>
        <p:spPr>
          <a:xfrm>
            <a:off x="569458" y="1306286"/>
            <a:ext cx="3454174" cy="56605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This will ALWAYS be the VA Maryland Health Care System (Local VAMC) and Service to be assigned to (</a:t>
            </a:r>
            <a:r>
              <a:rPr lang="en-US" sz="1000" b="1" dirty="0" smtClean="0">
                <a:solidFill>
                  <a:schemeClr val="tx1"/>
                </a:solidFill>
              </a:rPr>
              <a:t>Research / MIRECC / GRECC / DU / MSCOE</a:t>
            </a:r>
            <a:r>
              <a:rPr lang="en-US" sz="1000" dirty="0" smtClean="0">
                <a:solidFill>
                  <a:schemeClr val="tx1"/>
                </a:solidFill>
              </a:rPr>
              <a:t>)</a:t>
            </a:r>
            <a:endParaRPr lang="en-US" sz="1000" dirty="0">
              <a:solidFill>
                <a:schemeClr val="tx1"/>
              </a:solidFill>
            </a:endParaRPr>
          </a:p>
        </p:txBody>
      </p:sp>
      <p:sp>
        <p:nvSpPr>
          <p:cNvPr id="17" name="Rounded Rectangle 16"/>
          <p:cNvSpPr/>
          <p:nvPr/>
        </p:nvSpPr>
        <p:spPr>
          <a:xfrm>
            <a:off x="4914900" y="1306286"/>
            <a:ext cx="3619500" cy="56605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Current Employee Title.  Examples of Hard-To-Fill Positions:  Statistician, Chemist, Nurse Coordinator, Scientist.  </a:t>
            </a:r>
          </a:p>
        </p:txBody>
      </p:sp>
      <p:sp>
        <p:nvSpPr>
          <p:cNvPr id="18" name="Rounded Rectangle 17"/>
          <p:cNvSpPr/>
          <p:nvPr/>
        </p:nvSpPr>
        <p:spPr>
          <a:xfrm>
            <a:off x="4648200" y="3505200"/>
            <a:ext cx="1924050" cy="39120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Name and  Title of IPA/Project Supervisor</a:t>
            </a:r>
            <a:endParaRPr lang="en-US" sz="1000" dirty="0">
              <a:solidFill>
                <a:schemeClr val="tx1"/>
              </a:solidFill>
            </a:endParaRPr>
          </a:p>
        </p:txBody>
      </p:sp>
      <p:sp>
        <p:nvSpPr>
          <p:cNvPr id="19" name="Rounded Rectangle 18"/>
          <p:cNvSpPr/>
          <p:nvPr/>
        </p:nvSpPr>
        <p:spPr>
          <a:xfrm>
            <a:off x="6724650" y="3505200"/>
            <a:ext cx="1977799" cy="39120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VA Work Phone Number</a:t>
            </a:r>
          </a:p>
        </p:txBody>
      </p:sp>
      <p:cxnSp>
        <p:nvCxnSpPr>
          <p:cNvPr id="4" name="Straight Arrow Connector 3"/>
          <p:cNvCxnSpPr/>
          <p:nvPr/>
        </p:nvCxnSpPr>
        <p:spPr>
          <a:xfrm>
            <a:off x="6248400" y="1871663"/>
            <a:ext cx="0" cy="7953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9" idx="0"/>
          </p:cNvCxnSpPr>
          <p:nvPr/>
        </p:nvCxnSpPr>
        <p:spPr>
          <a:xfrm flipV="1">
            <a:off x="7713550" y="2667000"/>
            <a:ext cx="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159113" y="1871663"/>
            <a:ext cx="24599" cy="1023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8" idx="0"/>
          </p:cNvCxnSpPr>
          <p:nvPr/>
        </p:nvCxnSpPr>
        <p:spPr>
          <a:xfrm flipV="1">
            <a:off x="5610225" y="3086100"/>
            <a:ext cx="0"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159113" y="4690646"/>
            <a:ext cx="4733018" cy="338554"/>
          </a:xfrm>
          <a:prstGeom prst="rect">
            <a:avLst/>
          </a:prstGeom>
          <a:noFill/>
          <a:ln>
            <a:solidFill>
              <a:srgbClr val="FF0000"/>
            </a:solidFill>
          </a:ln>
        </p:spPr>
        <p:txBody>
          <a:bodyPr wrap="square" rtlCol="0">
            <a:spAutoFit/>
          </a:bodyPr>
          <a:lstStyle/>
          <a:p>
            <a:pPr algn="ctr"/>
            <a:r>
              <a:rPr lang="en-US" sz="1600" b="1" dirty="0" smtClean="0">
                <a:solidFill>
                  <a:srgbClr val="FF0000"/>
                </a:solidFill>
              </a:rPr>
              <a:t>EXAMPLE</a:t>
            </a:r>
            <a:endParaRPr lang="en-US" sz="1600" b="1" dirty="0">
              <a:solidFill>
                <a:srgbClr val="FF0000"/>
              </a:solidFill>
            </a:endParaRPr>
          </a:p>
        </p:txBody>
      </p:sp>
      <p:grpSp>
        <p:nvGrpSpPr>
          <p:cNvPr id="13" name="Group 5"/>
          <p:cNvGrpSpPr>
            <a:grpSpLocks noChangeAspect="1"/>
          </p:cNvGrpSpPr>
          <p:nvPr/>
        </p:nvGrpSpPr>
        <p:grpSpPr bwMode="auto">
          <a:xfrm>
            <a:off x="549954" y="5029200"/>
            <a:ext cx="8204200" cy="1352550"/>
            <a:chOff x="351" y="3306"/>
            <a:chExt cx="5168" cy="852"/>
          </a:xfrm>
        </p:grpSpPr>
        <p:sp>
          <p:nvSpPr>
            <p:cNvPr id="14" name="AutoShape 4"/>
            <p:cNvSpPr>
              <a:spLocks noChangeAspect="1" noChangeArrowheads="1" noTextEdit="1"/>
            </p:cNvSpPr>
            <p:nvPr/>
          </p:nvSpPr>
          <p:spPr bwMode="auto">
            <a:xfrm>
              <a:off x="351" y="3312"/>
              <a:ext cx="5154"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 y="3306"/>
              <a:ext cx="516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37878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400" dirty="0" smtClean="0">
                <a:cs typeface="Times New Roman" pitchFamily="18" charset="0"/>
              </a:rPr>
              <a:t>Part 5:  Type of Assignment</a:t>
            </a:r>
            <a:endParaRPr lang="en-US" sz="2400" dirty="0">
              <a:cs typeface="Times New Roman" pitchFamily="18" charset="0"/>
            </a:endParaRPr>
          </a:p>
        </p:txBody>
      </p:sp>
      <p:grpSp>
        <p:nvGrpSpPr>
          <p:cNvPr id="3" name="Group 5"/>
          <p:cNvGrpSpPr>
            <a:grpSpLocks noChangeAspect="1"/>
          </p:cNvGrpSpPr>
          <p:nvPr/>
        </p:nvGrpSpPr>
        <p:grpSpPr bwMode="auto">
          <a:xfrm>
            <a:off x="461963" y="2743200"/>
            <a:ext cx="8220075" cy="1123950"/>
            <a:chOff x="291" y="2156"/>
            <a:chExt cx="5178" cy="708"/>
          </a:xfrm>
        </p:grpSpPr>
        <p:sp>
          <p:nvSpPr>
            <p:cNvPr id="4" name="AutoShape 4"/>
            <p:cNvSpPr>
              <a:spLocks noChangeAspect="1" noChangeArrowheads="1" noTextEdit="1"/>
            </p:cNvSpPr>
            <p:nvPr/>
          </p:nvSpPr>
          <p:spPr bwMode="auto">
            <a:xfrm>
              <a:off x="291" y="2156"/>
              <a:ext cx="5178"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 y="2156"/>
              <a:ext cx="5184" cy="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ounded Rectangle 4"/>
          <p:cNvSpPr/>
          <p:nvPr/>
        </p:nvSpPr>
        <p:spPr>
          <a:xfrm>
            <a:off x="461963" y="1491342"/>
            <a:ext cx="2128837" cy="914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Must check  one.  </a:t>
            </a:r>
          </a:p>
          <a:p>
            <a:pPr algn="ctr"/>
            <a:r>
              <a:rPr lang="en-US" sz="1000" dirty="0" smtClean="0">
                <a:solidFill>
                  <a:schemeClr val="tx1"/>
                </a:solidFill>
              </a:rPr>
              <a:t>Most IPA’s for VAMHCS are 3</a:t>
            </a:r>
            <a:r>
              <a:rPr lang="en-US" sz="1000" baseline="30000" dirty="0" smtClean="0">
                <a:solidFill>
                  <a:schemeClr val="tx1"/>
                </a:solidFill>
              </a:rPr>
              <a:t>rd</a:t>
            </a:r>
            <a:r>
              <a:rPr lang="en-US" sz="1000" dirty="0" smtClean="0">
                <a:solidFill>
                  <a:schemeClr val="tx1"/>
                </a:solidFill>
              </a:rPr>
              <a:t> one – </a:t>
            </a:r>
            <a:r>
              <a:rPr lang="en-US" sz="1000" b="1" dirty="0" smtClean="0">
                <a:solidFill>
                  <a:schemeClr val="tx1"/>
                </a:solidFill>
              </a:rPr>
              <a:t>On Detail To A Federal Agency.</a:t>
            </a:r>
            <a:endParaRPr lang="en-US" sz="1000" b="1" dirty="0">
              <a:solidFill>
                <a:schemeClr val="tx1"/>
              </a:solidFill>
            </a:endParaRPr>
          </a:p>
        </p:txBody>
      </p:sp>
      <p:sp>
        <p:nvSpPr>
          <p:cNvPr id="8" name="Rounded Rectangle 7"/>
          <p:cNvSpPr/>
          <p:nvPr/>
        </p:nvSpPr>
        <p:spPr>
          <a:xfrm>
            <a:off x="2671763" y="1491342"/>
            <a:ext cx="1905000" cy="914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Must check one. </a:t>
            </a:r>
          </a:p>
          <a:p>
            <a:pPr algn="ctr"/>
            <a:r>
              <a:rPr lang="en-US" sz="1100" dirty="0" smtClean="0">
                <a:solidFill>
                  <a:schemeClr val="tx1"/>
                </a:solidFill>
              </a:rPr>
              <a:t>If Part-Time, please enter % effort next to the box.</a:t>
            </a:r>
            <a:endParaRPr lang="en-US" sz="1100" dirty="0">
              <a:solidFill>
                <a:schemeClr val="tx1"/>
              </a:solidFill>
            </a:endParaRPr>
          </a:p>
        </p:txBody>
      </p:sp>
      <p:sp>
        <p:nvSpPr>
          <p:cNvPr id="9" name="Rounded Rectangle 8"/>
          <p:cNvSpPr/>
          <p:nvPr/>
        </p:nvSpPr>
        <p:spPr>
          <a:xfrm>
            <a:off x="4953000" y="1491342"/>
            <a:ext cx="3729038" cy="914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Enter Start Date and End Date of IPA Agreement. Must be 90 days after #14, Part 4, Section B.</a:t>
            </a:r>
          </a:p>
          <a:p>
            <a:pPr algn="ctr"/>
            <a:r>
              <a:rPr lang="en-US" sz="1100" dirty="0" smtClean="0">
                <a:solidFill>
                  <a:schemeClr val="tx1"/>
                </a:solidFill>
              </a:rPr>
              <a:t>  and </a:t>
            </a:r>
            <a:r>
              <a:rPr lang="en-US" sz="1100" b="1" dirty="0" smtClean="0">
                <a:solidFill>
                  <a:schemeClr val="tx1"/>
                </a:solidFill>
              </a:rPr>
              <a:t>MUST be 30 days prior to submission to HR.  </a:t>
            </a:r>
            <a:r>
              <a:rPr lang="en-US" sz="1100" dirty="0" smtClean="0">
                <a:solidFill>
                  <a:schemeClr val="tx1"/>
                </a:solidFill>
              </a:rPr>
              <a:t>Cannot exceed a period of two years.</a:t>
            </a:r>
            <a:endParaRPr lang="en-US" sz="1100" dirty="0">
              <a:solidFill>
                <a:schemeClr val="tx1"/>
              </a:solidFill>
            </a:endParaRPr>
          </a:p>
        </p:txBody>
      </p:sp>
      <p:cxnSp>
        <p:nvCxnSpPr>
          <p:cNvPr id="11" name="Straight Arrow Connector 10"/>
          <p:cNvCxnSpPr>
            <a:stCxn id="5" idx="2"/>
          </p:cNvCxnSpPr>
          <p:nvPr/>
        </p:nvCxnSpPr>
        <p:spPr>
          <a:xfrm flipH="1">
            <a:off x="762000" y="2405742"/>
            <a:ext cx="764382" cy="9035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461657" y="2390775"/>
            <a:ext cx="162606" cy="657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943600" y="2405742"/>
            <a:ext cx="0" cy="12083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467600" y="2405742"/>
            <a:ext cx="0" cy="11756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145392" y="4375409"/>
            <a:ext cx="4733018" cy="338554"/>
          </a:xfrm>
          <a:prstGeom prst="rect">
            <a:avLst/>
          </a:prstGeom>
          <a:noFill/>
          <a:ln>
            <a:solidFill>
              <a:srgbClr val="FF0000"/>
            </a:solidFill>
          </a:ln>
        </p:spPr>
        <p:txBody>
          <a:bodyPr wrap="square" rtlCol="0">
            <a:spAutoFit/>
          </a:bodyPr>
          <a:lstStyle/>
          <a:p>
            <a:pPr algn="ctr"/>
            <a:r>
              <a:rPr lang="en-US" sz="1600" b="1" dirty="0" smtClean="0">
                <a:solidFill>
                  <a:srgbClr val="FF0000"/>
                </a:solidFill>
              </a:rPr>
              <a:t>EXAMPLE</a:t>
            </a:r>
            <a:endParaRPr lang="en-US" sz="1600" b="1" dirty="0">
              <a:solidFill>
                <a:srgbClr val="FF0000"/>
              </a:solidFill>
            </a:endParaRPr>
          </a:p>
        </p:txBody>
      </p:sp>
      <p:grpSp>
        <p:nvGrpSpPr>
          <p:cNvPr id="6" name="Group 7"/>
          <p:cNvGrpSpPr>
            <a:grpSpLocks noChangeAspect="1"/>
          </p:cNvGrpSpPr>
          <p:nvPr/>
        </p:nvGrpSpPr>
        <p:grpSpPr bwMode="auto">
          <a:xfrm>
            <a:off x="430438" y="4713963"/>
            <a:ext cx="8181975" cy="1076325"/>
            <a:chOff x="265" y="3435"/>
            <a:chExt cx="5154" cy="678"/>
          </a:xfrm>
        </p:grpSpPr>
        <p:sp>
          <p:nvSpPr>
            <p:cNvPr id="7" name="AutoShape 6"/>
            <p:cNvSpPr>
              <a:spLocks noChangeAspect="1" noChangeArrowheads="1" noTextEdit="1"/>
            </p:cNvSpPr>
            <p:nvPr/>
          </p:nvSpPr>
          <p:spPr bwMode="auto">
            <a:xfrm>
              <a:off x="265" y="3435"/>
              <a:ext cx="5154"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 y="3435"/>
              <a:ext cx="5160"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3063989" y="5263045"/>
            <a:ext cx="489857" cy="246221"/>
          </a:xfrm>
          <a:prstGeom prst="rect">
            <a:avLst/>
          </a:prstGeom>
          <a:noFill/>
        </p:spPr>
        <p:txBody>
          <a:bodyPr wrap="square" rtlCol="0">
            <a:spAutoFit/>
          </a:bodyPr>
          <a:lstStyle/>
          <a:p>
            <a:r>
              <a:rPr lang="en-US" sz="1000" b="1" dirty="0" smtClean="0"/>
              <a:t>60%</a:t>
            </a:r>
            <a:endParaRPr lang="en-US" sz="1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400" dirty="0" smtClean="0">
                <a:cs typeface="Times New Roman" pitchFamily="18" charset="0"/>
              </a:rPr>
              <a:t>Part 6:  Reason For Mobility Assignment</a:t>
            </a:r>
            <a:endParaRPr lang="en-US" sz="2400" dirty="0">
              <a:cs typeface="Times New Roman" pitchFamily="18" charset="0"/>
            </a:endParaRPr>
          </a:p>
        </p:txBody>
      </p:sp>
      <p:grpSp>
        <p:nvGrpSpPr>
          <p:cNvPr id="3" name="Group 5"/>
          <p:cNvGrpSpPr>
            <a:grpSpLocks noChangeAspect="1"/>
          </p:cNvGrpSpPr>
          <p:nvPr/>
        </p:nvGrpSpPr>
        <p:grpSpPr bwMode="auto">
          <a:xfrm>
            <a:off x="461963" y="1571625"/>
            <a:ext cx="8258175" cy="561975"/>
            <a:chOff x="279" y="1297"/>
            <a:chExt cx="5202" cy="354"/>
          </a:xfrm>
        </p:grpSpPr>
        <p:sp>
          <p:nvSpPr>
            <p:cNvPr id="4" name="AutoShape 4"/>
            <p:cNvSpPr>
              <a:spLocks noChangeAspect="1" noChangeArrowheads="1" noTextEdit="1"/>
            </p:cNvSpPr>
            <p:nvPr/>
          </p:nvSpPr>
          <p:spPr bwMode="auto">
            <a:xfrm>
              <a:off x="279" y="1297"/>
              <a:ext cx="5202"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 y="1297"/>
              <a:ext cx="5208"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a:off x="350044" y="2133600"/>
            <a:ext cx="8462962" cy="4339650"/>
          </a:xfrm>
          <a:prstGeom prst="rect">
            <a:avLst/>
          </a:prstGeom>
          <a:noFill/>
        </p:spPr>
        <p:txBody>
          <a:bodyPr wrap="square" rtlCol="0">
            <a:spAutoFit/>
          </a:bodyPr>
          <a:lstStyle/>
          <a:p>
            <a:pPr marL="285750" indent="-285750">
              <a:buFont typeface="Arial" panose="020B0604020202020204" pitchFamily="34" charset="0"/>
              <a:buChar char="•"/>
            </a:pPr>
            <a:r>
              <a:rPr lang="en-US" sz="1400" b="1" dirty="0" smtClean="0"/>
              <a:t>When completing this section, must state HOW the assignment will benefit the VA and other organization, what project the IPA  will be working on, if research will be shared between organizations or published, improve veteran care, etc.  Write a rationale, not description of duties. Use additional pages if necessary.</a:t>
            </a:r>
          </a:p>
          <a:p>
            <a:endParaRPr lang="en-US" sz="1400" dirty="0"/>
          </a:p>
          <a:p>
            <a:pPr marL="285750" indent="-285750">
              <a:buFont typeface="Arial" panose="020B0604020202020204" pitchFamily="34" charset="0"/>
              <a:buChar char="•"/>
            </a:pPr>
            <a:r>
              <a:rPr lang="en-US" sz="1400" b="1" dirty="0" smtClean="0"/>
              <a:t>The reasons for assignment must cover one or more of the OPM Four Objectives** listed on the IPA Checklist/Worksheet:</a:t>
            </a:r>
          </a:p>
          <a:p>
            <a:pPr marL="628650" lvl="1" indent="-171450">
              <a:buFont typeface="Wingdings" panose="05000000000000000000" pitchFamily="2" charset="2"/>
              <a:buChar char="Ø"/>
            </a:pPr>
            <a:r>
              <a:rPr lang="en-US" sz="1200" dirty="0" smtClean="0"/>
              <a:t>Strengthening the management capabilities of federal agencies, State/Local/Indian tribal governments or other eligible organizations.</a:t>
            </a:r>
          </a:p>
          <a:p>
            <a:pPr marL="628650" lvl="1" indent="-171450">
              <a:buFont typeface="Wingdings" panose="05000000000000000000" pitchFamily="2" charset="2"/>
              <a:buChar char="Ø"/>
            </a:pPr>
            <a:r>
              <a:rPr lang="en-US" sz="1200" dirty="0" smtClean="0"/>
              <a:t>Assisting the transfer and use of new technologies and approaches to solving governmental problems.</a:t>
            </a:r>
          </a:p>
          <a:p>
            <a:pPr marL="628650" lvl="1" indent="-171450">
              <a:buFont typeface="Wingdings" panose="05000000000000000000" pitchFamily="2" charset="2"/>
              <a:buChar char="Ø"/>
            </a:pPr>
            <a:r>
              <a:rPr lang="en-US" sz="1200" dirty="0" smtClean="0"/>
              <a:t>Facilitating an effective means of involving state and local officials in developing and implementing Federal policies and programs.</a:t>
            </a:r>
          </a:p>
          <a:p>
            <a:pPr marL="628650" lvl="1" indent="-171450">
              <a:buFont typeface="Wingdings" panose="05000000000000000000" pitchFamily="2" charset="2"/>
              <a:buChar char="Ø"/>
            </a:pPr>
            <a:r>
              <a:rPr lang="en-US" sz="1200" dirty="0" smtClean="0"/>
              <a:t>Providing program and developmental experience which will enhance the assignee’s performance in his/her regular job.</a:t>
            </a:r>
          </a:p>
          <a:p>
            <a:pPr lvl="1"/>
            <a:r>
              <a:rPr lang="en-US" sz="1100" i="1" dirty="0" smtClean="0">
                <a:solidFill>
                  <a:srgbClr val="0070C0"/>
                </a:solidFill>
              </a:rPr>
              <a:t>**If you wish to use these objectives, you must list how/why/what will be done on each objective (i.e., what will be strengthened and how, what new technologies will solve what problems, etc.).  Copying the objectives is not acceptable.</a:t>
            </a:r>
          </a:p>
          <a:p>
            <a:endParaRPr lang="en-US" sz="1400" dirty="0"/>
          </a:p>
          <a:p>
            <a:pPr marL="285750" indent="-285750">
              <a:buFont typeface="Arial" panose="020B0604020202020204" pitchFamily="34" charset="0"/>
              <a:buChar char="•"/>
            </a:pPr>
            <a:r>
              <a:rPr lang="en-US" sz="1400" b="1" dirty="0" smtClean="0"/>
              <a:t>You must </a:t>
            </a:r>
            <a:r>
              <a:rPr lang="en-US" sz="1400" b="1" dirty="0"/>
              <a:t>advise how the IPA employee will be utilized at </a:t>
            </a:r>
            <a:r>
              <a:rPr lang="en-US" sz="1400" b="1" dirty="0" smtClean="0"/>
              <a:t>the </a:t>
            </a:r>
            <a:r>
              <a:rPr lang="en-US" sz="1400" b="1" dirty="0"/>
              <a:t>end of the assignment (</a:t>
            </a:r>
            <a:r>
              <a:rPr lang="en-US" sz="1400" b="1" dirty="0" smtClean="0"/>
              <a:t>i.e., </a:t>
            </a:r>
            <a:r>
              <a:rPr lang="en-US" sz="1400" b="1" dirty="0"/>
              <a:t>return to employer, become a federal employee, etc</a:t>
            </a:r>
            <a:r>
              <a:rPr lang="en-US" sz="1400" b="1" dirty="0" smtClean="0"/>
              <a:t>.)</a:t>
            </a:r>
          </a:p>
          <a:p>
            <a:endParaRPr lang="en-US" sz="1400" b="1" dirty="0" smtClean="0"/>
          </a:p>
          <a:p>
            <a:pPr algn="ctr"/>
            <a:r>
              <a:rPr lang="en-US" sz="1600" b="1" dirty="0" smtClean="0">
                <a:solidFill>
                  <a:srgbClr val="FF0000"/>
                </a:solidFill>
              </a:rPr>
              <a:t>Administrative and/or Support positions are not allowed.  </a:t>
            </a:r>
            <a:endParaRPr lang="en-US" b="1" dirty="0">
              <a:solidFill>
                <a:srgbClr val="FF0000"/>
              </a:solidFill>
            </a:endParaRPr>
          </a:p>
        </p:txBody>
      </p:sp>
    </p:spTree>
    <p:extLst>
      <p:ext uri="{BB962C8B-B14F-4D97-AF65-F5344CB8AC3E}">
        <p14:creationId xmlns:p14="http://schemas.microsoft.com/office/powerpoint/2010/main" val="1261866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400" dirty="0" smtClean="0">
                <a:cs typeface="Times New Roman" pitchFamily="18" charset="0"/>
              </a:rPr>
              <a:t>Part 6: Reason For Mobility Assignment – UNACCEPTABLE</a:t>
            </a:r>
            <a:endParaRPr lang="en-US" sz="2400" dirty="0">
              <a:cs typeface="Times New Roman" pitchFamily="18" charset="0"/>
            </a:endParaRPr>
          </a:p>
        </p:txBody>
      </p:sp>
      <p:sp>
        <p:nvSpPr>
          <p:cNvPr id="3" name="Rectangle 2"/>
          <p:cNvSpPr/>
          <p:nvPr/>
        </p:nvSpPr>
        <p:spPr>
          <a:xfrm>
            <a:off x="228600" y="1371600"/>
            <a:ext cx="8686800" cy="4893647"/>
          </a:xfrm>
          <a:prstGeom prst="rect">
            <a:avLst/>
          </a:prstGeom>
        </p:spPr>
        <p:txBody>
          <a:bodyPr wrap="square">
            <a:spAutoFit/>
          </a:bodyPr>
          <a:lstStyle/>
          <a:p>
            <a:r>
              <a:rPr lang="en-US" sz="1200" b="1" dirty="0" smtClean="0">
                <a:solidFill>
                  <a:srgbClr val="FF0000"/>
                </a:solidFill>
              </a:rPr>
              <a:t>VAGUE AND DATES FOR IPA DO NOT MATCH:</a:t>
            </a:r>
          </a:p>
          <a:p>
            <a:r>
              <a:rPr lang="en-US" sz="1200" dirty="0" smtClean="0"/>
              <a:t>For </a:t>
            </a:r>
            <a:r>
              <a:rPr lang="en-US" sz="1200" dirty="0"/>
              <a:t>this position, Mr. </a:t>
            </a:r>
            <a:r>
              <a:rPr lang="en-US" sz="1200" dirty="0" err="1" smtClean="0"/>
              <a:t>DiNozzo's</a:t>
            </a:r>
            <a:r>
              <a:rPr lang="en-US" sz="1200" dirty="0" smtClean="0"/>
              <a:t> </a:t>
            </a:r>
            <a:r>
              <a:rPr lang="en-US" sz="1200" dirty="0"/>
              <a:t>skill set and background will be used to support Dr. Mallard's VA Merit Project "A Knock at the Door" which ends </a:t>
            </a:r>
            <a:r>
              <a:rPr lang="en-US" sz="1200" dirty="0" smtClean="0"/>
              <a:t>1/31/16</a:t>
            </a:r>
            <a:r>
              <a:rPr lang="en-US" sz="1200" dirty="0"/>
              <a:t>.  </a:t>
            </a:r>
            <a:r>
              <a:rPr lang="en-US" sz="1200" dirty="0" smtClean="0"/>
              <a:t> </a:t>
            </a:r>
            <a:r>
              <a:rPr lang="en-US" sz="1200" b="1" dirty="0" smtClean="0"/>
              <a:t>(Must certify IPA is approved to work on project that has ended (i.e. NCE).</a:t>
            </a:r>
          </a:p>
          <a:p>
            <a:endParaRPr lang="en-US" sz="1200" dirty="0"/>
          </a:p>
          <a:p>
            <a:r>
              <a:rPr lang="en-US" sz="1200" b="1" dirty="0" smtClean="0">
                <a:solidFill>
                  <a:srgbClr val="FF0000"/>
                </a:solidFill>
              </a:rPr>
              <a:t>VAGUE:  These do not explain why the assignment is needed, how it will help the Agency, meet the OPM IPA objectives, or how employee will be utilized at end of assignment:</a:t>
            </a:r>
            <a:endParaRPr lang="en-US" sz="1200" b="1" dirty="0">
              <a:solidFill>
                <a:srgbClr val="FF0000"/>
              </a:solidFill>
            </a:endParaRPr>
          </a:p>
          <a:p>
            <a:r>
              <a:rPr lang="en-US" sz="1200" dirty="0"/>
              <a:t>The employee has worked previously with Dr. Mallard on related research.  Mr. </a:t>
            </a:r>
            <a:r>
              <a:rPr lang="en-US" sz="1200" dirty="0" err="1" smtClean="0"/>
              <a:t>DiNozzo</a:t>
            </a:r>
            <a:r>
              <a:rPr lang="en-US" sz="1200" dirty="0" smtClean="0"/>
              <a:t> </a:t>
            </a:r>
            <a:r>
              <a:rPr lang="en-US" sz="1200" dirty="0"/>
              <a:t>has shown the skills necessary to carry out the work.  He has been apprised as to the requirements of the experiments that Dr. Mallard will be conducting.  </a:t>
            </a:r>
          </a:p>
          <a:p>
            <a:endParaRPr lang="en-US" sz="1200" dirty="0"/>
          </a:p>
          <a:p>
            <a:r>
              <a:rPr lang="en-US" sz="1200" dirty="0"/>
              <a:t>The purpose of the assignment is to maintain the </a:t>
            </a:r>
            <a:r>
              <a:rPr lang="en-US" sz="1200" dirty="0" err="1"/>
              <a:t>Directoral</a:t>
            </a:r>
            <a:r>
              <a:rPr lang="en-US" sz="1200" dirty="0"/>
              <a:t> aspects of the research program.  Mr. </a:t>
            </a:r>
            <a:r>
              <a:rPr lang="en-US" sz="1200" dirty="0" err="1" smtClean="0"/>
              <a:t>DiNozzo's</a:t>
            </a:r>
            <a:r>
              <a:rPr lang="en-US" sz="1200" dirty="0" smtClean="0"/>
              <a:t> </a:t>
            </a:r>
            <a:r>
              <a:rPr lang="en-US" sz="1200" dirty="0"/>
              <a:t>expertise will continue to provide direction and leadership to the programs.  </a:t>
            </a:r>
          </a:p>
          <a:p>
            <a:endParaRPr lang="en-US" sz="1200" dirty="0"/>
          </a:p>
          <a:p>
            <a:r>
              <a:rPr lang="en-US" sz="1200" dirty="0"/>
              <a:t>Mr. </a:t>
            </a:r>
            <a:r>
              <a:rPr lang="en-US" sz="1200" dirty="0" err="1" smtClean="0"/>
              <a:t>DiNozzo</a:t>
            </a:r>
            <a:r>
              <a:rPr lang="en-US" sz="1200" dirty="0" smtClean="0"/>
              <a:t> </a:t>
            </a:r>
            <a:r>
              <a:rPr lang="en-US" sz="1200" dirty="0"/>
              <a:t>has experience working in research as well as knowledge of VA and other regulatory requirements regarding to the conduct of VA research. </a:t>
            </a:r>
            <a:endParaRPr lang="en-US" sz="1200" dirty="0" smtClean="0"/>
          </a:p>
          <a:p>
            <a:endParaRPr lang="en-US" sz="1200" dirty="0" smtClean="0"/>
          </a:p>
          <a:p>
            <a:r>
              <a:rPr lang="en-US" sz="1200" dirty="0" smtClean="0"/>
              <a:t>As a Co-Investigator of the project entitled “A Knock at the Door”, Mr. </a:t>
            </a:r>
            <a:r>
              <a:rPr lang="en-US" sz="1200" dirty="0" err="1" smtClean="0"/>
              <a:t>DiNozzo</a:t>
            </a:r>
            <a:r>
              <a:rPr lang="en-US" sz="1200" dirty="0" smtClean="0"/>
              <a:t> will devote 50%.  He is a research scientist experienced in the assessment of forensic pathology.  </a:t>
            </a:r>
          </a:p>
          <a:p>
            <a:endParaRPr lang="en-US" sz="1200" dirty="0"/>
          </a:p>
          <a:p>
            <a:r>
              <a:rPr lang="en-US" sz="1200" dirty="0" smtClean="0"/>
              <a:t>Mr. </a:t>
            </a:r>
            <a:r>
              <a:rPr lang="en-US" sz="1200" dirty="0" err="1" smtClean="0"/>
              <a:t>DiNozzo</a:t>
            </a:r>
            <a:r>
              <a:rPr lang="en-US" sz="1200" dirty="0" smtClean="0"/>
              <a:t> will work in close collaboration with Dr. Mallard.  His research, while expected to be independent, should also build on prior research conducted.</a:t>
            </a:r>
          </a:p>
          <a:p>
            <a:endParaRPr lang="en-US" sz="1200" dirty="0" smtClean="0"/>
          </a:p>
          <a:p>
            <a:r>
              <a:rPr lang="en-US" sz="1200" b="1" dirty="0" smtClean="0">
                <a:solidFill>
                  <a:srgbClr val="FF0000"/>
                </a:solidFill>
              </a:rPr>
              <a:t>VAGUE AND NEEDS CLARIFICATION:</a:t>
            </a:r>
            <a:endParaRPr lang="en-US" sz="1200" b="1" dirty="0">
              <a:solidFill>
                <a:srgbClr val="FF0000"/>
              </a:solidFill>
            </a:endParaRPr>
          </a:p>
          <a:p>
            <a:r>
              <a:rPr lang="en-US" sz="1200" dirty="0" smtClean="0"/>
              <a:t>The employee has experience with forensic research and will fit well with the study.  Mr. </a:t>
            </a:r>
            <a:r>
              <a:rPr lang="en-US" sz="1200" dirty="0" err="1" smtClean="0"/>
              <a:t>DiNozzo</a:t>
            </a:r>
            <a:r>
              <a:rPr lang="en-US" sz="1200" dirty="0" smtClean="0"/>
              <a:t> will complete specific aims associated with the project making this assignment prudent. Accordingly, this project has defined time parameters with a clear sight.  </a:t>
            </a:r>
            <a:r>
              <a:rPr lang="en-US" sz="1200" b="1" dirty="0" smtClean="0"/>
              <a:t>(What are “specific aims”, “time parameters” and “clear sight” )</a:t>
            </a:r>
            <a:endParaRPr lang="en-US" sz="1200" dirty="0"/>
          </a:p>
        </p:txBody>
      </p:sp>
    </p:spTree>
    <p:extLst>
      <p:ext uri="{BB962C8B-B14F-4D97-AF65-F5344CB8AC3E}">
        <p14:creationId xmlns:p14="http://schemas.microsoft.com/office/powerpoint/2010/main" val="4200943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400" dirty="0" smtClean="0">
                <a:cs typeface="Times New Roman" pitchFamily="18" charset="0"/>
              </a:rPr>
              <a:t>Part 6: Reason For Mobility Assignment – ACCEPTABLE</a:t>
            </a:r>
            <a:endParaRPr lang="en-US" sz="2400" dirty="0">
              <a:cs typeface="Times New Roman" pitchFamily="18" charset="0"/>
            </a:endParaRPr>
          </a:p>
        </p:txBody>
      </p:sp>
      <p:grpSp>
        <p:nvGrpSpPr>
          <p:cNvPr id="4" name="Group 6"/>
          <p:cNvGrpSpPr>
            <a:grpSpLocks noChangeAspect="1"/>
          </p:cNvGrpSpPr>
          <p:nvPr/>
        </p:nvGrpSpPr>
        <p:grpSpPr bwMode="auto">
          <a:xfrm>
            <a:off x="461963" y="2052638"/>
            <a:ext cx="8220075" cy="2752725"/>
            <a:chOff x="291" y="1293"/>
            <a:chExt cx="5178" cy="1734"/>
          </a:xfrm>
        </p:grpSpPr>
        <p:sp>
          <p:nvSpPr>
            <p:cNvPr id="5" name="AutoShape 5"/>
            <p:cNvSpPr>
              <a:spLocks noChangeAspect="1" noChangeArrowheads="1" noTextEdit="1"/>
            </p:cNvSpPr>
            <p:nvPr/>
          </p:nvSpPr>
          <p:spPr bwMode="auto">
            <a:xfrm>
              <a:off x="291" y="1293"/>
              <a:ext cx="5178" cy="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 y="1293"/>
              <a:ext cx="5184" cy="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79682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400" dirty="0" smtClean="0">
                <a:cs typeface="Times New Roman" pitchFamily="18" charset="0"/>
              </a:rPr>
              <a:t>Part 7:  Position Description</a:t>
            </a:r>
            <a:endParaRPr lang="en-US" sz="2400" dirty="0">
              <a:cs typeface="Times New Roman" pitchFamily="18" charset="0"/>
            </a:endParaRPr>
          </a:p>
        </p:txBody>
      </p:sp>
      <p:grpSp>
        <p:nvGrpSpPr>
          <p:cNvPr id="3" name="Group 6"/>
          <p:cNvGrpSpPr>
            <a:grpSpLocks noChangeAspect="1"/>
          </p:cNvGrpSpPr>
          <p:nvPr/>
        </p:nvGrpSpPr>
        <p:grpSpPr bwMode="auto">
          <a:xfrm>
            <a:off x="466725" y="1524000"/>
            <a:ext cx="8296275" cy="342900"/>
            <a:chOff x="288" y="2448"/>
            <a:chExt cx="5226" cy="216"/>
          </a:xfrm>
        </p:grpSpPr>
        <p:sp>
          <p:nvSpPr>
            <p:cNvPr id="4" name="AutoShape 5"/>
            <p:cNvSpPr>
              <a:spLocks noChangeAspect="1" noChangeArrowheads="1" noTextEdit="1"/>
            </p:cNvSpPr>
            <p:nvPr/>
          </p:nvSpPr>
          <p:spPr bwMode="auto">
            <a:xfrm>
              <a:off x="288" y="2448"/>
              <a:ext cx="522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2448"/>
              <a:ext cx="523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p:cNvSpPr txBox="1"/>
          <p:nvPr/>
        </p:nvSpPr>
        <p:spPr>
          <a:xfrm>
            <a:off x="466725" y="2057400"/>
            <a:ext cx="8305800" cy="1169551"/>
          </a:xfrm>
          <a:prstGeom prst="rect">
            <a:avLst/>
          </a:prstGeom>
          <a:noFill/>
        </p:spPr>
        <p:txBody>
          <a:bodyPr wrap="square" rtlCol="0">
            <a:spAutoFit/>
          </a:bodyPr>
          <a:lstStyle/>
          <a:p>
            <a:r>
              <a:rPr lang="en-US" sz="1400" dirty="0" smtClean="0"/>
              <a:t>The position should include significant, specialized, and/or scientific responsibilities.  This part should also include a scope of work that relates to the specific project that the IPA candidate will work during the assignment.  Include location of work, hours of duty, and statement “Employee is responsible for hours of duty and for notification to supervisor of any inability to be present for work”.  </a:t>
            </a:r>
            <a:r>
              <a:rPr lang="en-US" sz="1400" dirty="0" smtClean="0">
                <a:solidFill>
                  <a:srgbClr val="C00000"/>
                </a:solidFill>
              </a:rPr>
              <a:t>Administrative and support duties should not be listed. </a:t>
            </a:r>
            <a:endParaRPr lang="en-US" sz="1400" dirty="0">
              <a:solidFill>
                <a:srgbClr val="C00000"/>
              </a:solidFill>
            </a:endParaRPr>
          </a:p>
        </p:txBody>
      </p:sp>
      <p:sp>
        <p:nvSpPr>
          <p:cNvPr id="13" name="TextBox 12"/>
          <p:cNvSpPr txBox="1"/>
          <p:nvPr/>
        </p:nvSpPr>
        <p:spPr>
          <a:xfrm>
            <a:off x="2145392" y="3429000"/>
            <a:ext cx="4733018" cy="830997"/>
          </a:xfrm>
          <a:prstGeom prst="rect">
            <a:avLst/>
          </a:prstGeom>
          <a:noFill/>
          <a:ln>
            <a:solidFill>
              <a:srgbClr val="FF0000"/>
            </a:solidFill>
          </a:ln>
        </p:spPr>
        <p:txBody>
          <a:bodyPr wrap="square" rtlCol="0">
            <a:spAutoFit/>
          </a:bodyPr>
          <a:lstStyle/>
          <a:p>
            <a:pPr algn="ctr"/>
            <a:r>
              <a:rPr lang="en-US" sz="1600" b="1" dirty="0" smtClean="0">
                <a:solidFill>
                  <a:srgbClr val="FF0000"/>
                </a:solidFill>
              </a:rPr>
              <a:t>EXAMPLE S – UNACCEPTABLE</a:t>
            </a:r>
          </a:p>
          <a:p>
            <a:pPr algn="ctr"/>
            <a:r>
              <a:rPr lang="en-US" sz="1600" b="1" dirty="0" smtClean="0">
                <a:solidFill>
                  <a:srgbClr val="FF0000"/>
                </a:solidFill>
              </a:rPr>
              <a:t>(Vague and Administrative or Supportive)</a:t>
            </a:r>
          </a:p>
          <a:p>
            <a:pPr algn="ctr"/>
            <a:endParaRPr lang="en-US" sz="1600" b="1" dirty="0">
              <a:solidFill>
                <a:srgbClr val="FF0000"/>
              </a:solidFill>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568" y="3995019"/>
            <a:ext cx="8266113"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400" dirty="0" smtClean="0">
                <a:cs typeface="Times New Roman" pitchFamily="18" charset="0"/>
              </a:rPr>
              <a:t>Part 7:  Position Description - ACCEPTABLE</a:t>
            </a:r>
            <a:endParaRPr lang="en-US" sz="2400" dirty="0">
              <a:cs typeface="Times New Roman" pitchFamily="18" charset="0"/>
            </a:endParaRPr>
          </a:p>
        </p:txBody>
      </p:sp>
      <p:grpSp>
        <p:nvGrpSpPr>
          <p:cNvPr id="3" name="Group 5"/>
          <p:cNvGrpSpPr>
            <a:grpSpLocks noChangeAspect="1"/>
          </p:cNvGrpSpPr>
          <p:nvPr/>
        </p:nvGrpSpPr>
        <p:grpSpPr bwMode="auto">
          <a:xfrm>
            <a:off x="523875" y="2139043"/>
            <a:ext cx="8181975" cy="2971800"/>
            <a:chOff x="324" y="2304"/>
            <a:chExt cx="5154" cy="1872"/>
          </a:xfrm>
        </p:grpSpPr>
        <p:sp>
          <p:nvSpPr>
            <p:cNvPr id="4" name="AutoShape 4"/>
            <p:cNvSpPr>
              <a:spLocks noChangeAspect="1" noChangeArrowheads="1" noTextEdit="1"/>
            </p:cNvSpPr>
            <p:nvPr/>
          </p:nvSpPr>
          <p:spPr bwMode="auto">
            <a:xfrm>
              <a:off x="324" y="2304"/>
              <a:ext cx="5154"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 y="2304"/>
              <a:ext cx="5160" cy="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70596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400" dirty="0" smtClean="0">
                <a:cs typeface="Times New Roman" pitchFamily="18" charset="0"/>
              </a:rPr>
              <a:t>Part 8:  Employee Benefits</a:t>
            </a:r>
            <a:endParaRPr lang="en-US" sz="2400" dirty="0">
              <a:cs typeface="Times New Roman" pitchFamily="18" charset="0"/>
            </a:endParaRPr>
          </a:p>
        </p:txBody>
      </p:sp>
      <p:grpSp>
        <p:nvGrpSpPr>
          <p:cNvPr id="4" name="Group 5"/>
          <p:cNvGrpSpPr>
            <a:grpSpLocks noChangeAspect="1"/>
          </p:cNvGrpSpPr>
          <p:nvPr/>
        </p:nvGrpSpPr>
        <p:grpSpPr bwMode="auto">
          <a:xfrm>
            <a:off x="352425" y="1938338"/>
            <a:ext cx="8220075" cy="1028700"/>
            <a:chOff x="222" y="1221"/>
            <a:chExt cx="5178" cy="648"/>
          </a:xfrm>
        </p:grpSpPr>
        <p:sp>
          <p:nvSpPr>
            <p:cNvPr id="5" name="AutoShape 4"/>
            <p:cNvSpPr>
              <a:spLocks noChangeAspect="1" noChangeArrowheads="1" noTextEdit="1"/>
            </p:cNvSpPr>
            <p:nvPr/>
          </p:nvSpPr>
          <p:spPr bwMode="auto">
            <a:xfrm>
              <a:off x="222" y="1221"/>
              <a:ext cx="517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 y="1221"/>
              <a:ext cx="5184"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ounded Rectangle 5"/>
          <p:cNvSpPr/>
          <p:nvPr/>
        </p:nvSpPr>
        <p:spPr>
          <a:xfrm>
            <a:off x="900792" y="1371600"/>
            <a:ext cx="3061608" cy="48985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Indicate annual, bi-weekly or hourly salary. Should be same as Page 1, #14.</a:t>
            </a:r>
            <a:endParaRPr lang="en-US" sz="1200" dirty="0">
              <a:solidFill>
                <a:schemeClr val="tx1"/>
              </a:solidFill>
            </a:endParaRPr>
          </a:p>
        </p:txBody>
      </p:sp>
      <p:sp>
        <p:nvSpPr>
          <p:cNvPr id="7" name="Rounded Rectangle 6"/>
          <p:cNvSpPr/>
          <p:nvPr/>
        </p:nvSpPr>
        <p:spPr>
          <a:xfrm>
            <a:off x="5542214" y="1371600"/>
            <a:ext cx="2645229" cy="4572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Example:  Cost of Living Increases, Fringe Cost Increases</a:t>
            </a:r>
            <a:endParaRPr lang="en-US" sz="1200" dirty="0">
              <a:solidFill>
                <a:schemeClr val="tx1"/>
              </a:solidFill>
            </a:endParaRPr>
          </a:p>
        </p:txBody>
      </p:sp>
      <p:sp>
        <p:nvSpPr>
          <p:cNvPr id="9" name="Rounded Rectangle 8"/>
          <p:cNvSpPr/>
          <p:nvPr/>
        </p:nvSpPr>
        <p:spPr>
          <a:xfrm>
            <a:off x="1981200" y="3200400"/>
            <a:ext cx="6002111" cy="533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Benefits entitled by current employer </a:t>
            </a:r>
            <a:r>
              <a:rPr lang="en-US" sz="1200" dirty="0">
                <a:solidFill>
                  <a:schemeClr val="tx1"/>
                </a:solidFill>
              </a:rPr>
              <a:t>– i.e. </a:t>
            </a:r>
          </a:p>
          <a:p>
            <a:pPr algn="ctr"/>
            <a:r>
              <a:rPr lang="en-US" sz="1200" dirty="0">
                <a:solidFill>
                  <a:schemeClr val="tx1"/>
                </a:solidFill>
              </a:rPr>
              <a:t>University/State/Local Government Agency or NPC (Non-Profit Research &amp; Education Corporation).  </a:t>
            </a:r>
          </a:p>
        </p:txBody>
      </p:sp>
      <p:cxnSp>
        <p:nvCxnSpPr>
          <p:cNvPr id="11" name="Straight Arrow Connector 10"/>
          <p:cNvCxnSpPr/>
          <p:nvPr/>
        </p:nvCxnSpPr>
        <p:spPr>
          <a:xfrm>
            <a:off x="2743200" y="1861457"/>
            <a:ext cx="457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591300" y="1828800"/>
            <a:ext cx="762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724400" y="28194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44749" y="4097923"/>
            <a:ext cx="4733018" cy="338554"/>
          </a:xfrm>
          <a:prstGeom prst="rect">
            <a:avLst/>
          </a:prstGeom>
          <a:noFill/>
          <a:ln>
            <a:solidFill>
              <a:srgbClr val="FF0000"/>
            </a:solidFill>
          </a:ln>
        </p:spPr>
        <p:txBody>
          <a:bodyPr wrap="square" rtlCol="0">
            <a:spAutoFit/>
          </a:bodyPr>
          <a:lstStyle/>
          <a:p>
            <a:pPr algn="ctr"/>
            <a:r>
              <a:rPr lang="en-US" sz="1600" b="1" dirty="0" smtClean="0">
                <a:solidFill>
                  <a:srgbClr val="FF0000"/>
                </a:solidFill>
              </a:rPr>
              <a:t>EXAMPLE</a:t>
            </a:r>
            <a:endParaRPr lang="en-US" sz="1600" b="1" dirty="0">
              <a:solidFill>
                <a:srgbClr val="FF0000"/>
              </a:solidFill>
            </a:endParaRPr>
          </a:p>
        </p:txBody>
      </p:sp>
      <p:grpSp>
        <p:nvGrpSpPr>
          <p:cNvPr id="3" name="Group 5"/>
          <p:cNvGrpSpPr>
            <a:grpSpLocks noChangeAspect="1"/>
          </p:cNvGrpSpPr>
          <p:nvPr/>
        </p:nvGrpSpPr>
        <p:grpSpPr bwMode="auto">
          <a:xfrm>
            <a:off x="333374" y="4425591"/>
            <a:ext cx="8258175" cy="1933575"/>
            <a:chOff x="279" y="1551"/>
            <a:chExt cx="5202" cy="1218"/>
          </a:xfrm>
        </p:grpSpPr>
        <p:sp>
          <p:nvSpPr>
            <p:cNvPr id="10" name="AutoShape 4"/>
            <p:cNvSpPr>
              <a:spLocks noChangeAspect="1" noChangeArrowheads="1" noTextEdit="1"/>
            </p:cNvSpPr>
            <p:nvPr/>
          </p:nvSpPr>
          <p:spPr bwMode="auto">
            <a:xfrm>
              <a:off x="279" y="1551"/>
              <a:ext cx="5202" cy="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 y="1551"/>
              <a:ext cx="5208"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400" dirty="0" smtClean="0">
                <a:cs typeface="Times New Roman" pitchFamily="18" charset="0"/>
              </a:rPr>
              <a:t>Part 9: Fiscal Obligations</a:t>
            </a:r>
            <a:endParaRPr lang="en-US" sz="2400" dirty="0">
              <a:cs typeface="Times New Roman" pitchFamily="18" charset="0"/>
            </a:endParaRPr>
          </a:p>
        </p:txBody>
      </p:sp>
      <p:grpSp>
        <p:nvGrpSpPr>
          <p:cNvPr id="3" name="Group 5"/>
          <p:cNvGrpSpPr>
            <a:grpSpLocks noChangeAspect="1"/>
          </p:cNvGrpSpPr>
          <p:nvPr/>
        </p:nvGrpSpPr>
        <p:grpSpPr bwMode="auto">
          <a:xfrm>
            <a:off x="515031" y="2468336"/>
            <a:ext cx="8220075" cy="857250"/>
            <a:chOff x="291" y="3312"/>
            <a:chExt cx="5178" cy="540"/>
          </a:xfrm>
        </p:grpSpPr>
        <p:sp>
          <p:nvSpPr>
            <p:cNvPr id="4" name="AutoShape 4"/>
            <p:cNvSpPr>
              <a:spLocks noChangeAspect="1" noChangeArrowheads="1" noTextEdit="1"/>
            </p:cNvSpPr>
            <p:nvPr/>
          </p:nvSpPr>
          <p:spPr bwMode="auto">
            <a:xfrm>
              <a:off x="291" y="3312"/>
              <a:ext cx="5178"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 y="3312"/>
              <a:ext cx="5184" cy="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ounded Rectangle 4"/>
          <p:cNvSpPr/>
          <p:nvPr/>
        </p:nvSpPr>
        <p:spPr>
          <a:xfrm>
            <a:off x="381000" y="3641272"/>
            <a:ext cx="3886200" cy="4572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Should be the actual financial obligations the VA will be paying out.</a:t>
            </a:r>
            <a:endParaRPr lang="en-US" sz="1200" dirty="0">
              <a:solidFill>
                <a:schemeClr val="tx1"/>
              </a:solidFill>
            </a:endParaRPr>
          </a:p>
        </p:txBody>
      </p:sp>
      <p:sp>
        <p:nvSpPr>
          <p:cNvPr id="14" name="Rounded Rectangle 13"/>
          <p:cNvSpPr/>
          <p:nvPr/>
        </p:nvSpPr>
        <p:spPr>
          <a:xfrm>
            <a:off x="5094514" y="3663043"/>
            <a:ext cx="3640592" cy="108040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solidFill>
            </a:endParaRPr>
          </a:p>
          <a:p>
            <a:pPr algn="ctr"/>
            <a:endParaRPr lang="en-US" sz="1000" dirty="0" smtClean="0">
              <a:solidFill>
                <a:schemeClr val="tx1"/>
              </a:solidFill>
            </a:endParaRPr>
          </a:p>
          <a:p>
            <a:pPr algn="ctr"/>
            <a:r>
              <a:rPr lang="en-US" sz="1000" dirty="0" smtClean="0">
                <a:solidFill>
                  <a:schemeClr val="tx1"/>
                </a:solidFill>
              </a:rPr>
              <a:t>Name and Address of  University/State/Local </a:t>
            </a:r>
            <a:r>
              <a:rPr lang="en-US" sz="1000" dirty="0">
                <a:solidFill>
                  <a:schemeClr val="tx1"/>
                </a:solidFill>
              </a:rPr>
              <a:t>Government Agency or NPC (Non-Profit Research &amp; Education Corporation</a:t>
            </a:r>
            <a:r>
              <a:rPr lang="en-US" sz="1000" dirty="0" smtClean="0">
                <a:solidFill>
                  <a:schemeClr val="tx1"/>
                </a:solidFill>
              </a:rPr>
              <a:t>) who will be submitting invoices for hours worked by IPA Employee.  Also include VAMHCS Office to get invoices and VA Obligation # </a:t>
            </a:r>
          </a:p>
          <a:p>
            <a:pPr algn="ctr"/>
            <a:endParaRPr lang="en-US" dirty="0">
              <a:solidFill>
                <a:schemeClr val="tx1"/>
              </a:solidFill>
            </a:endParaRPr>
          </a:p>
        </p:txBody>
      </p:sp>
      <p:cxnSp>
        <p:nvCxnSpPr>
          <p:cNvPr id="9" name="Straight Arrow Connector 8"/>
          <p:cNvCxnSpPr/>
          <p:nvPr/>
        </p:nvCxnSpPr>
        <p:spPr>
          <a:xfrm flipV="1">
            <a:off x="2514600" y="3336472"/>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4" idx="0"/>
          </p:cNvCxnSpPr>
          <p:nvPr/>
        </p:nvCxnSpPr>
        <p:spPr>
          <a:xfrm flipV="1">
            <a:off x="6914810" y="3124200"/>
            <a:ext cx="0" cy="5388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AutoShape 11"/>
          <p:cNvSpPr>
            <a:spLocks noChangeAspect="1" noChangeArrowheads="1" noTextEdit="1"/>
          </p:cNvSpPr>
          <p:nvPr/>
        </p:nvSpPr>
        <p:spPr bwMode="auto">
          <a:xfrm>
            <a:off x="459242" y="3962400"/>
            <a:ext cx="829627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79964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400" dirty="0" smtClean="0">
                <a:cs typeface="Times New Roman" pitchFamily="18" charset="0"/>
              </a:rPr>
              <a:t>Part 9 – Fiscal Obligations</a:t>
            </a:r>
            <a:endParaRPr lang="en-US" sz="2400" dirty="0">
              <a:cs typeface="Times New Roman" pitchFamily="18" charset="0"/>
            </a:endParaRPr>
          </a:p>
        </p:txBody>
      </p:sp>
      <p:sp>
        <p:nvSpPr>
          <p:cNvPr id="11" name="TextBox 10"/>
          <p:cNvSpPr txBox="1"/>
          <p:nvPr/>
        </p:nvSpPr>
        <p:spPr>
          <a:xfrm>
            <a:off x="2300741" y="1717749"/>
            <a:ext cx="4733018" cy="338554"/>
          </a:xfrm>
          <a:prstGeom prst="rect">
            <a:avLst/>
          </a:prstGeom>
          <a:noFill/>
          <a:ln>
            <a:solidFill>
              <a:srgbClr val="FF0000"/>
            </a:solidFill>
          </a:ln>
        </p:spPr>
        <p:txBody>
          <a:bodyPr wrap="square" rtlCol="0">
            <a:spAutoFit/>
          </a:bodyPr>
          <a:lstStyle/>
          <a:p>
            <a:pPr algn="ctr"/>
            <a:r>
              <a:rPr lang="en-US" sz="1600" b="1" dirty="0" smtClean="0">
                <a:solidFill>
                  <a:srgbClr val="FF0000"/>
                </a:solidFill>
              </a:rPr>
              <a:t>EXAMPLE</a:t>
            </a:r>
            <a:endParaRPr lang="en-US" sz="1600" b="1" dirty="0">
              <a:solidFill>
                <a:srgbClr val="FF0000"/>
              </a:solidFill>
            </a:endParaRPr>
          </a:p>
        </p:txBody>
      </p:sp>
      <p:grpSp>
        <p:nvGrpSpPr>
          <p:cNvPr id="3" name="Group 5"/>
          <p:cNvGrpSpPr>
            <a:grpSpLocks noChangeAspect="1"/>
          </p:cNvGrpSpPr>
          <p:nvPr/>
        </p:nvGrpSpPr>
        <p:grpSpPr bwMode="auto">
          <a:xfrm>
            <a:off x="481013" y="1724025"/>
            <a:ext cx="8191500" cy="3751263"/>
            <a:chOff x="303" y="1086"/>
            <a:chExt cx="5160" cy="2363"/>
          </a:xfrm>
        </p:grpSpPr>
        <p:sp>
          <p:nvSpPr>
            <p:cNvPr id="4" name="AutoShape 4"/>
            <p:cNvSpPr>
              <a:spLocks noChangeAspect="1" noChangeArrowheads="1" noTextEdit="1"/>
            </p:cNvSpPr>
            <p:nvPr/>
          </p:nvSpPr>
          <p:spPr bwMode="auto">
            <a:xfrm>
              <a:off x="303" y="1086"/>
              <a:ext cx="5154" cy="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 y="1295"/>
              <a:ext cx="5160" cy="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07854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228600"/>
            <a:ext cx="8534400" cy="533400"/>
          </a:xfrm>
        </p:spPr>
        <p:txBody>
          <a:bodyPr>
            <a:noAutofit/>
          </a:bodyPr>
          <a:lstStyle/>
          <a:p>
            <a:pPr fontAlgn="auto">
              <a:spcAft>
                <a:spcPts val="0"/>
              </a:spcAft>
              <a:defRPr/>
            </a:pPr>
            <a:r>
              <a:rPr lang="en-US" sz="2400" dirty="0" smtClean="0">
                <a:cs typeface="Times New Roman" pitchFamily="18" charset="0"/>
              </a:rPr>
              <a:t>Part 1:  Nature of Assignment</a:t>
            </a:r>
            <a:endParaRPr lang="en-US" sz="2400" dirty="0">
              <a:cs typeface="Times New Roman" pitchFamily="18" charset="0"/>
            </a:endParaRPr>
          </a:p>
        </p:txBody>
      </p:sp>
      <p:grpSp>
        <p:nvGrpSpPr>
          <p:cNvPr id="12" name="Group 10"/>
          <p:cNvGrpSpPr>
            <a:grpSpLocks noChangeAspect="1"/>
          </p:cNvGrpSpPr>
          <p:nvPr/>
        </p:nvGrpSpPr>
        <p:grpSpPr bwMode="auto">
          <a:xfrm>
            <a:off x="323850" y="1642382"/>
            <a:ext cx="8372475" cy="3619500"/>
            <a:chOff x="243" y="1020"/>
            <a:chExt cx="5274" cy="2280"/>
          </a:xfrm>
          <a:solidFill>
            <a:srgbClr val="FFFF00"/>
          </a:solidFill>
        </p:grpSpPr>
        <p:sp>
          <p:nvSpPr>
            <p:cNvPr id="13" name="AutoShape 9"/>
            <p:cNvSpPr>
              <a:spLocks noChangeAspect="1" noChangeArrowheads="1" noTextEdit="1"/>
            </p:cNvSpPr>
            <p:nvPr/>
          </p:nvSpPr>
          <p:spPr bwMode="auto">
            <a:xfrm>
              <a:off x="243" y="1020"/>
              <a:ext cx="5274" cy="22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8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 y="1020"/>
              <a:ext cx="5280" cy="2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Rounded Rectangle 13"/>
          <p:cNvSpPr/>
          <p:nvPr/>
        </p:nvSpPr>
        <p:spPr>
          <a:xfrm>
            <a:off x="2971800" y="5410200"/>
            <a:ext cx="1143000" cy="914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New employee, new project, return from break in service</a:t>
            </a:r>
            <a:endParaRPr lang="en-US" sz="800" dirty="0">
              <a:solidFill>
                <a:schemeClr val="tx1"/>
              </a:solidFill>
            </a:endParaRPr>
          </a:p>
        </p:txBody>
      </p:sp>
      <p:sp>
        <p:nvSpPr>
          <p:cNvPr id="15" name="Rounded Rectangle 14"/>
          <p:cNvSpPr/>
          <p:nvPr/>
        </p:nvSpPr>
        <p:spPr>
          <a:xfrm>
            <a:off x="4713514" y="5406118"/>
            <a:ext cx="1687286" cy="914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Increase or decrease funding/effort, change in work/project, termination</a:t>
            </a:r>
            <a:endParaRPr lang="en-US" sz="800" dirty="0">
              <a:solidFill>
                <a:schemeClr val="tx1"/>
              </a:solidFill>
            </a:endParaRPr>
          </a:p>
        </p:txBody>
      </p:sp>
      <p:sp>
        <p:nvSpPr>
          <p:cNvPr id="16" name="Rounded Rectangle 15"/>
          <p:cNvSpPr/>
          <p:nvPr/>
        </p:nvSpPr>
        <p:spPr>
          <a:xfrm>
            <a:off x="6781800" y="5406118"/>
            <a:ext cx="1143000" cy="914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Extend length of agreement (not to exceed 4 years)</a:t>
            </a:r>
            <a:endParaRPr lang="en-US" sz="800" dirty="0">
              <a:solidFill>
                <a:schemeClr val="tx1"/>
              </a:solidFill>
            </a:endParaRPr>
          </a:p>
        </p:txBody>
      </p:sp>
      <p:cxnSp>
        <p:nvCxnSpPr>
          <p:cNvPr id="3" name="Straight Arrow Connector 2"/>
          <p:cNvCxnSpPr>
            <a:stCxn id="14" idx="0"/>
          </p:cNvCxnSpPr>
          <p:nvPr/>
        </p:nvCxnSpPr>
        <p:spPr>
          <a:xfrm flipV="1">
            <a:off x="3543300" y="5219700"/>
            <a:ext cx="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440136" y="5178198"/>
            <a:ext cx="1" cy="2279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6" idx="0"/>
          </p:cNvCxnSpPr>
          <p:nvPr/>
        </p:nvCxnSpPr>
        <p:spPr>
          <a:xfrm flipV="1">
            <a:off x="7353300" y="5219700"/>
            <a:ext cx="0" cy="1864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152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400" dirty="0" smtClean="0">
                <a:cs typeface="Times New Roman" pitchFamily="18" charset="0"/>
              </a:rPr>
              <a:t>Part 9 – Fiscal Obligations</a:t>
            </a:r>
            <a:endParaRPr lang="en-US" sz="2400" dirty="0">
              <a:cs typeface="Times New Roman" pitchFamily="18" charset="0"/>
            </a:endParaRPr>
          </a:p>
        </p:txBody>
      </p:sp>
      <p:sp>
        <p:nvSpPr>
          <p:cNvPr id="11" name="TextBox 10"/>
          <p:cNvSpPr txBox="1"/>
          <p:nvPr/>
        </p:nvSpPr>
        <p:spPr>
          <a:xfrm>
            <a:off x="2300741" y="1717749"/>
            <a:ext cx="4733018" cy="338554"/>
          </a:xfrm>
          <a:prstGeom prst="rect">
            <a:avLst/>
          </a:prstGeom>
          <a:noFill/>
          <a:ln>
            <a:solidFill>
              <a:srgbClr val="FF0000"/>
            </a:solidFill>
          </a:ln>
        </p:spPr>
        <p:txBody>
          <a:bodyPr wrap="square" rtlCol="0">
            <a:spAutoFit/>
          </a:bodyPr>
          <a:lstStyle/>
          <a:p>
            <a:pPr algn="ctr"/>
            <a:r>
              <a:rPr lang="en-US" sz="1600" b="1" dirty="0" smtClean="0">
                <a:solidFill>
                  <a:srgbClr val="FF0000"/>
                </a:solidFill>
              </a:rPr>
              <a:t>EXAMPLE – TWO YEAR IPA</a:t>
            </a:r>
            <a:endParaRPr lang="en-US" sz="1600" b="1" dirty="0">
              <a:solidFill>
                <a:srgbClr val="FF0000"/>
              </a:solidFill>
            </a:endParaRPr>
          </a:p>
        </p:txBody>
      </p:sp>
      <p:grpSp>
        <p:nvGrpSpPr>
          <p:cNvPr id="3" name="Group 6"/>
          <p:cNvGrpSpPr>
            <a:grpSpLocks noChangeAspect="1"/>
          </p:cNvGrpSpPr>
          <p:nvPr/>
        </p:nvGrpSpPr>
        <p:grpSpPr bwMode="auto">
          <a:xfrm>
            <a:off x="466725" y="2056303"/>
            <a:ext cx="8220075" cy="3457575"/>
            <a:chOff x="387" y="1167"/>
            <a:chExt cx="5178" cy="2178"/>
          </a:xfrm>
        </p:grpSpPr>
        <p:sp>
          <p:nvSpPr>
            <p:cNvPr id="4" name="AutoShape 5"/>
            <p:cNvSpPr>
              <a:spLocks noChangeAspect="1" noChangeArrowheads="1" noTextEdit="1"/>
            </p:cNvSpPr>
            <p:nvPr/>
          </p:nvSpPr>
          <p:spPr bwMode="auto">
            <a:xfrm>
              <a:off x="387" y="1167"/>
              <a:ext cx="5178" cy="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 y="1167"/>
              <a:ext cx="5184" cy="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014552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Autofit/>
          </a:bodyPr>
          <a:lstStyle/>
          <a:p>
            <a:pPr fontAlgn="auto">
              <a:spcAft>
                <a:spcPts val="0"/>
              </a:spcAft>
              <a:defRPr/>
            </a:pPr>
            <a:r>
              <a:rPr lang="en-US" sz="2400" dirty="0" smtClean="0">
                <a:cs typeface="Times New Roman" pitchFamily="18" charset="0"/>
              </a:rPr>
              <a:t>Part 10:  Conflicts of Interest and Employee Conduct</a:t>
            </a:r>
            <a:endParaRPr lang="en-US" sz="2400" dirty="0">
              <a:cs typeface="Times New Roman" pitchFamily="18" charset="0"/>
            </a:endParaRPr>
          </a:p>
        </p:txBody>
      </p:sp>
      <p:grpSp>
        <p:nvGrpSpPr>
          <p:cNvPr id="4" name="Group 5"/>
          <p:cNvGrpSpPr>
            <a:grpSpLocks noChangeAspect="1"/>
          </p:cNvGrpSpPr>
          <p:nvPr/>
        </p:nvGrpSpPr>
        <p:grpSpPr bwMode="auto">
          <a:xfrm>
            <a:off x="428625" y="1371600"/>
            <a:ext cx="8229600" cy="1676400"/>
            <a:chOff x="270" y="864"/>
            <a:chExt cx="5184" cy="1056"/>
          </a:xfrm>
        </p:grpSpPr>
        <p:sp>
          <p:nvSpPr>
            <p:cNvPr id="5" name="AutoShape 4"/>
            <p:cNvSpPr>
              <a:spLocks noChangeAspect="1" noChangeArrowheads="1" noTextEdit="1"/>
            </p:cNvSpPr>
            <p:nvPr/>
          </p:nvSpPr>
          <p:spPr bwMode="auto">
            <a:xfrm>
              <a:off x="270" y="864"/>
              <a:ext cx="5178" cy="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 y="1152"/>
              <a:ext cx="518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ounded Rectangle 6"/>
          <p:cNvSpPr/>
          <p:nvPr/>
        </p:nvSpPr>
        <p:spPr>
          <a:xfrm>
            <a:off x="914400" y="3341914"/>
            <a:ext cx="7467600" cy="914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 Both must be checked certifying that the Supervisor has reviewed required COI and conduct rules/regulations with proposed IPA Employee.   (</a:t>
            </a:r>
            <a:r>
              <a:rPr lang="en-US" sz="1200" u="sng" dirty="0" smtClean="0">
                <a:solidFill>
                  <a:schemeClr val="tx1"/>
                </a:solidFill>
              </a:rPr>
              <a:t>VHA Handbook 1660.03, Conflict of Interest Aspects of </a:t>
            </a:r>
            <a:r>
              <a:rPr lang="en-US" sz="1200" dirty="0" smtClean="0">
                <a:solidFill>
                  <a:schemeClr val="tx1"/>
                </a:solidFill>
              </a:rPr>
              <a:t>Contracting for Scarce Medical Specialist Services, Enhanced Use Leases, Health Care Resource Sharing, Fee Basis, and </a:t>
            </a:r>
            <a:r>
              <a:rPr lang="en-US" sz="1200" u="sng" dirty="0" smtClean="0">
                <a:solidFill>
                  <a:schemeClr val="tx1"/>
                </a:solidFill>
              </a:rPr>
              <a:t>Intergovernmental Personnel Act Agreements (IPAS).</a:t>
            </a:r>
            <a:endParaRPr lang="en-US" sz="1200" u="sng" dirty="0">
              <a:solidFill>
                <a:schemeClr val="tx1"/>
              </a:solidFill>
            </a:endParaRPr>
          </a:p>
        </p:txBody>
      </p:sp>
      <p:cxnSp>
        <p:nvCxnSpPr>
          <p:cNvPr id="9" name="Straight Arrow Connector 8"/>
          <p:cNvCxnSpPr/>
          <p:nvPr/>
        </p:nvCxnSpPr>
        <p:spPr>
          <a:xfrm flipH="1" flipV="1">
            <a:off x="609600" y="2819400"/>
            <a:ext cx="3048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400" dirty="0" smtClean="0">
                <a:cs typeface="Times New Roman" pitchFamily="18" charset="0"/>
              </a:rPr>
              <a:t>Part 11:  Options</a:t>
            </a:r>
            <a:endParaRPr lang="en-US" sz="2400" dirty="0">
              <a:cs typeface="Times New Roman" pitchFamily="18" charset="0"/>
            </a:endParaRPr>
          </a:p>
        </p:txBody>
      </p:sp>
      <p:grpSp>
        <p:nvGrpSpPr>
          <p:cNvPr id="3" name="Group 5"/>
          <p:cNvGrpSpPr>
            <a:grpSpLocks noChangeAspect="1"/>
          </p:cNvGrpSpPr>
          <p:nvPr/>
        </p:nvGrpSpPr>
        <p:grpSpPr bwMode="auto">
          <a:xfrm>
            <a:off x="326572" y="1774371"/>
            <a:ext cx="8497888" cy="2330450"/>
            <a:chOff x="185" y="2544"/>
            <a:chExt cx="5353" cy="1468"/>
          </a:xfrm>
        </p:grpSpPr>
        <p:sp>
          <p:nvSpPr>
            <p:cNvPr id="4" name="AutoShape 4"/>
            <p:cNvSpPr>
              <a:spLocks noChangeAspect="1" noChangeArrowheads="1" noTextEdit="1"/>
            </p:cNvSpPr>
            <p:nvPr/>
          </p:nvSpPr>
          <p:spPr bwMode="auto">
            <a:xfrm>
              <a:off x="336" y="2710"/>
              <a:ext cx="5202" cy="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 y="2544"/>
              <a:ext cx="5208"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ounded Rectangle 4"/>
          <p:cNvSpPr/>
          <p:nvPr/>
        </p:nvSpPr>
        <p:spPr>
          <a:xfrm>
            <a:off x="381001" y="1371600"/>
            <a:ext cx="3505200" cy="28733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IPA’s do not receive federal benefits.</a:t>
            </a:r>
            <a:endParaRPr lang="en-US" sz="1200" dirty="0">
              <a:solidFill>
                <a:schemeClr val="tx1"/>
              </a:solidFill>
            </a:endParaRPr>
          </a:p>
        </p:txBody>
      </p:sp>
      <p:sp>
        <p:nvSpPr>
          <p:cNvPr id="7" name="Rounded Rectangle 6"/>
          <p:cNvSpPr/>
          <p:nvPr/>
        </p:nvSpPr>
        <p:spPr>
          <a:xfrm>
            <a:off x="5029200" y="1371600"/>
            <a:ext cx="3719060" cy="28733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Indicate current employer maintains all benefits.  </a:t>
            </a:r>
            <a:endParaRPr lang="en-US" sz="1200" dirty="0">
              <a:solidFill>
                <a:schemeClr val="tx1"/>
              </a:solidFill>
            </a:endParaRPr>
          </a:p>
        </p:txBody>
      </p:sp>
      <p:cxnSp>
        <p:nvCxnSpPr>
          <p:cNvPr id="9" name="Straight Arrow Connector 8"/>
          <p:cNvCxnSpPr>
            <a:stCxn id="5" idx="2"/>
          </p:cNvCxnSpPr>
          <p:nvPr/>
        </p:nvCxnSpPr>
        <p:spPr>
          <a:xfrm>
            <a:off x="2133601" y="1658937"/>
            <a:ext cx="0" cy="668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806123" y="1658937"/>
            <a:ext cx="23373" cy="1390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1" name="Group 11"/>
          <p:cNvGrpSpPr>
            <a:grpSpLocks noChangeAspect="1"/>
          </p:cNvGrpSpPr>
          <p:nvPr/>
        </p:nvGrpSpPr>
        <p:grpSpPr bwMode="auto">
          <a:xfrm>
            <a:off x="381001" y="4407069"/>
            <a:ext cx="8564563" cy="2247900"/>
            <a:chOff x="279" y="1452"/>
            <a:chExt cx="5202" cy="1416"/>
          </a:xfrm>
        </p:grpSpPr>
        <p:sp>
          <p:nvSpPr>
            <p:cNvPr id="22" name="AutoShape 10"/>
            <p:cNvSpPr>
              <a:spLocks noChangeAspect="1" noChangeArrowheads="1" noTextEdit="1"/>
            </p:cNvSpPr>
            <p:nvPr/>
          </p:nvSpPr>
          <p:spPr bwMode="auto">
            <a:xfrm>
              <a:off x="279" y="1452"/>
              <a:ext cx="5202" cy="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13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 y="1452"/>
              <a:ext cx="5208" cy="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 name="TextBox 36"/>
          <p:cNvSpPr txBox="1"/>
          <p:nvPr/>
        </p:nvSpPr>
        <p:spPr>
          <a:xfrm>
            <a:off x="2027238" y="4073071"/>
            <a:ext cx="4733018" cy="338554"/>
          </a:xfrm>
          <a:prstGeom prst="rect">
            <a:avLst/>
          </a:prstGeom>
          <a:noFill/>
          <a:ln>
            <a:solidFill>
              <a:srgbClr val="FF0000"/>
            </a:solidFill>
          </a:ln>
        </p:spPr>
        <p:txBody>
          <a:bodyPr wrap="square" rtlCol="0">
            <a:spAutoFit/>
          </a:bodyPr>
          <a:lstStyle/>
          <a:p>
            <a:pPr algn="ctr"/>
            <a:r>
              <a:rPr lang="en-US" sz="1600" b="1" dirty="0" smtClean="0">
                <a:solidFill>
                  <a:srgbClr val="FF0000"/>
                </a:solidFill>
              </a:rPr>
              <a:t>EXAMPLE</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7" y="304800"/>
            <a:ext cx="8353425" cy="685800"/>
          </a:xfrm>
        </p:spPr>
        <p:txBody>
          <a:bodyPr>
            <a:noAutofit/>
          </a:bodyPr>
          <a:lstStyle/>
          <a:p>
            <a:pPr fontAlgn="auto">
              <a:spcAft>
                <a:spcPts val="0"/>
              </a:spcAft>
              <a:defRPr/>
            </a:pPr>
            <a:r>
              <a:rPr lang="en-US" sz="2400" dirty="0" smtClean="0">
                <a:cs typeface="Times New Roman" pitchFamily="18" charset="0"/>
              </a:rPr>
              <a:t>Part 12:  Travel &amp; Transportation Expenses and Allowances</a:t>
            </a:r>
            <a:endParaRPr lang="en-US" sz="2400" dirty="0">
              <a:cs typeface="Times New Roman" pitchFamily="18" charset="0"/>
            </a:endParaRPr>
          </a:p>
        </p:txBody>
      </p:sp>
      <p:grpSp>
        <p:nvGrpSpPr>
          <p:cNvPr id="4" name="Group 5"/>
          <p:cNvGrpSpPr>
            <a:grpSpLocks noChangeAspect="1"/>
          </p:cNvGrpSpPr>
          <p:nvPr/>
        </p:nvGrpSpPr>
        <p:grpSpPr bwMode="auto">
          <a:xfrm>
            <a:off x="383495" y="1981200"/>
            <a:ext cx="8258175" cy="571500"/>
            <a:chOff x="221" y="2832"/>
            <a:chExt cx="5202" cy="360"/>
          </a:xfrm>
        </p:grpSpPr>
        <p:sp>
          <p:nvSpPr>
            <p:cNvPr id="5" name="AutoShape 4"/>
            <p:cNvSpPr>
              <a:spLocks noChangeAspect="1" noChangeArrowheads="1" noTextEdit="1"/>
            </p:cNvSpPr>
            <p:nvPr/>
          </p:nvSpPr>
          <p:spPr bwMode="auto">
            <a:xfrm>
              <a:off x="221" y="2832"/>
              <a:ext cx="5202"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 y="2832"/>
              <a:ext cx="520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ounded Rectangle 2"/>
          <p:cNvSpPr/>
          <p:nvPr/>
        </p:nvSpPr>
        <p:spPr>
          <a:xfrm>
            <a:off x="838200" y="3048000"/>
            <a:ext cx="7467600" cy="6858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Must indicate if Service plans to allow IPA to travel, including reasons for travel, costs, and dates.  Otherwise, no travel is allowed.  Please note that if travel is allowed and the IPA agreement is terminated early (equaling less than one year), the IPA is liable to the VA for all travel expenses incurred.</a:t>
            </a:r>
            <a:endParaRPr lang="en-US" sz="1200" dirty="0">
              <a:solidFill>
                <a:schemeClr val="tx1"/>
              </a:solidFill>
            </a:endParaRPr>
          </a:p>
        </p:txBody>
      </p:sp>
      <p:cxnSp>
        <p:nvCxnSpPr>
          <p:cNvPr id="8" name="Straight Arrow Connector 7"/>
          <p:cNvCxnSpPr/>
          <p:nvPr/>
        </p:nvCxnSpPr>
        <p:spPr>
          <a:xfrm flipV="1">
            <a:off x="4114800" y="2507796"/>
            <a:ext cx="0" cy="5402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124302" y="4729801"/>
            <a:ext cx="4733018" cy="338554"/>
          </a:xfrm>
          <a:prstGeom prst="rect">
            <a:avLst/>
          </a:prstGeom>
          <a:noFill/>
          <a:ln>
            <a:solidFill>
              <a:srgbClr val="FF0000"/>
            </a:solidFill>
          </a:ln>
        </p:spPr>
        <p:txBody>
          <a:bodyPr wrap="square" rtlCol="0">
            <a:spAutoFit/>
          </a:bodyPr>
          <a:lstStyle/>
          <a:p>
            <a:pPr algn="ctr"/>
            <a:r>
              <a:rPr lang="en-US" sz="1600" b="1" dirty="0" smtClean="0">
                <a:solidFill>
                  <a:srgbClr val="FF0000"/>
                </a:solidFill>
              </a:rPr>
              <a:t>EXAMPLE</a:t>
            </a:r>
            <a:endParaRPr lang="en-US" sz="1600" b="1" dirty="0">
              <a:solidFill>
                <a:srgbClr val="FF0000"/>
              </a:solidFill>
            </a:endParaRPr>
          </a:p>
        </p:txBody>
      </p:sp>
      <p:grpSp>
        <p:nvGrpSpPr>
          <p:cNvPr id="9" name="Group 11"/>
          <p:cNvGrpSpPr>
            <a:grpSpLocks noChangeAspect="1"/>
          </p:cNvGrpSpPr>
          <p:nvPr/>
        </p:nvGrpSpPr>
        <p:grpSpPr bwMode="auto">
          <a:xfrm>
            <a:off x="501650" y="5257800"/>
            <a:ext cx="8181975" cy="819150"/>
            <a:chOff x="316" y="3312"/>
            <a:chExt cx="5154" cy="516"/>
          </a:xfrm>
        </p:grpSpPr>
        <p:sp>
          <p:nvSpPr>
            <p:cNvPr id="10" name="AutoShape 10"/>
            <p:cNvSpPr>
              <a:spLocks noChangeAspect="1" noChangeArrowheads="1" noTextEdit="1"/>
            </p:cNvSpPr>
            <p:nvPr/>
          </p:nvSpPr>
          <p:spPr bwMode="auto">
            <a:xfrm>
              <a:off x="316" y="3312"/>
              <a:ext cx="5154"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13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 y="3312"/>
              <a:ext cx="5160"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400" dirty="0" smtClean="0">
                <a:cs typeface="Times New Roman" pitchFamily="18" charset="0"/>
              </a:rPr>
              <a:t>Part 14:  Certification of Assigned Employee</a:t>
            </a:r>
            <a:endParaRPr lang="en-US" sz="2400" dirty="0">
              <a:cs typeface="Times New Roman" pitchFamily="18" charset="0"/>
            </a:endParaRPr>
          </a:p>
        </p:txBody>
      </p:sp>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3424238"/>
            <a:ext cx="38100"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50" y="3576638"/>
            <a:ext cx="38100"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13"/>
          <p:cNvGrpSpPr>
            <a:grpSpLocks noChangeAspect="1"/>
          </p:cNvGrpSpPr>
          <p:nvPr/>
        </p:nvGrpSpPr>
        <p:grpSpPr bwMode="auto">
          <a:xfrm>
            <a:off x="461961" y="2895600"/>
            <a:ext cx="8181975" cy="1609725"/>
            <a:chOff x="303" y="1653"/>
            <a:chExt cx="5154" cy="1014"/>
          </a:xfrm>
        </p:grpSpPr>
        <p:sp>
          <p:nvSpPr>
            <p:cNvPr id="6" name="AutoShape 12"/>
            <p:cNvSpPr>
              <a:spLocks noChangeAspect="1" noChangeArrowheads="1" noTextEdit="1"/>
            </p:cNvSpPr>
            <p:nvPr/>
          </p:nvSpPr>
          <p:spPr bwMode="auto">
            <a:xfrm>
              <a:off x="303" y="1653"/>
              <a:ext cx="5154" cy="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11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 y="1653"/>
              <a:ext cx="5160" cy="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ounded Rectangle 6"/>
          <p:cNvSpPr/>
          <p:nvPr/>
        </p:nvSpPr>
        <p:spPr>
          <a:xfrm>
            <a:off x="461961" y="1828800"/>
            <a:ext cx="3348039" cy="914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Should match Page 1, Section C - #15 – Employment Office Name &amp; Address</a:t>
            </a:r>
            <a:endParaRPr lang="en-US" sz="1200" dirty="0">
              <a:solidFill>
                <a:schemeClr val="tx1"/>
              </a:solidFill>
            </a:endParaRPr>
          </a:p>
        </p:txBody>
      </p:sp>
      <p:sp>
        <p:nvSpPr>
          <p:cNvPr id="8" name="Rounded Rectangle 7"/>
          <p:cNvSpPr/>
          <p:nvPr/>
        </p:nvSpPr>
        <p:spPr>
          <a:xfrm>
            <a:off x="5857193" y="1828800"/>
            <a:ext cx="2786743" cy="914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Must match Page 2, Part 5, #20 – Period of Assignment</a:t>
            </a:r>
            <a:endParaRPr lang="en-US" sz="1200" dirty="0">
              <a:solidFill>
                <a:schemeClr val="tx1"/>
              </a:solidFill>
            </a:endParaRPr>
          </a:p>
        </p:txBody>
      </p:sp>
      <p:sp>
        <p:nvSpPr>
          <p:cNvPr id="9" name="Rounded Rectangle 8"/>
          <p:cNvSpPr/>
          <p:nvPr/>
        </p:nvSpPr>
        <p:spPr>
          <a:xfrm>
            <a:off x="2344338" y="5072743"/>
            <a:ext cx="4417220" cy="52251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Original signature and date of proposed IPA Employee</a:t>
            </a:r>
            <a:endParaRPr lang="en-US" sz="1200" dirty="0">
              <a:solidFill>
                <a:schemeClr val="tx1"/>
              </a:solidFill>
            </a:endParaRPr>
          </a:p>
        </p:txBody>
      </p:sp>
      <p:cxnSp>
        <p:nvCxnSpPr>
          <p:cNvPr id="11" name="Straight Arrow Connector 10"/>
          <p:cNvCxnSpPr>
            <a:stCxn id="8" idx="2"/>
          </p:cNvCxnSpPr>
          <p:nvPr/>
        </p:nvCxnSpPr>
        <p:spPr>
          <a:xfrm flipH="1">
            <a:off x="6858000" y="2743200"/>
            <a:ext cx="392565"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2"/>
          </p:cNvCxnSpPr>
          <p:nvPr/>
        </p:nvCxnSpPr>
        <p:spPr>
          <a:xfrm>
            <a:off x="7250565" y="2743200"/>
            <a:ext cx="674235"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981200" y="2743200"/>
            <a:ext cx="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552948" y="4343399"/>
            <a:ext cx="2457452" cy="7293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0"/>
          </p:cNvCxnSpPr>
          <p:nvPr/>
        </p:nvCxnSpPr>
        <p:spPr>
          <a:xfrm flipH="1" flipV="1">
            <a:off x="2895600" y="4343400"/>
            <a:ext cx="1657348" cy="7293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400" dirty="0" smtClean="0">
                <a:cs typeface="Times New Roman" pitchFamily="18" charset="0"/>
              </a:rPr>
              <a:t>Part 14:  Certification of Assigned Employee</a:t>
            </a:r>
            <a:endParaRPr lang="en-US" sz="2400" dirty="0">
              <a:cs typeface="Times New Roman" pitchFamily="18" charset="0"/>
            </a:endParaRPr>
          </a:p>
        </p:txBody>
      </p:sp>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3424238"/>
            <a:ext cx="38100"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50" y="3576638"/>
            <a:ext cx="38100"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124302" y="2133600"/>
            <a:ext cx="4733018" cy="338554"/>
          </a:xfrm>
          <a:prstGeom prst="rect">
            <a:avLst/>
          </a:prstGeom>
          <a:noFill/>
          <a:ln>
            <a:solidFill>
              <a:srgbClr val="FF0000"/>
            </a:solidFill>
          </a:ln>
        </p:spPr>
        <p:txBody>
          <a:bodyPr wrap="square" rtlCol="0">
            <a:spAutoFit/>
          </a:bodyPr>
          <a:lstStyle/>
          <a:p>
            <a:pPr algn="ctr"/>
            <a:r>
              <a:rPr lang="en-US" sz="1600" b="1" dirty="0" smtClean="0">
                <a:solidFill>
                  <a:srgbClr val="FF0000"/>
                </a:solidFill>
              </a:rPr>
              <a:t>EXAMPLE</a:t>
            </a:r>
            <a:endParaRPr lang="en-US" sz="1600" b="1" dirty="0">
              <a:solidFill>
                <a:srgbClr val="FF0000"/>
              </a:solidFill>
            </a:endParaRPr>
          </a:p>
        </p:txBody>
      </p:sp>
      <p:grpSp>
        <p:nvGrpSpPr>
          <p:cNvPr id="7" name="Group 15"/>
          <p:cNvGrpSpPr>
            <a:grpSpLocks noChangeAspect="1"/>
          </p:cNvGrpSpPr>
          <p:nvPr/>
        </p:nvGrpSpPr>
        <p:grpSpPr bwMode="auto">
          <a:xfrm>
            <a:off x="580962" y="2696936"/>
            <a:ext cx="7811698" cy="1524000"/>
            <a:chOff x="291" y="2448"/>
            <a:chExt cx="4890" cy="954"/>
          </a:xfrm>
        </p:grpSpPr>
        <p:sp>
          <p:nvSpPr>
            <p:cNvPr id="8" name="AutoShape 14"/>
            <p:cNvSpPr>
              <a:spLocks noChangeAspect="1" noChangeArrowheads="1" noTextEdit="1"/>
            </p:cNvSpPr>
            <p:nvPr/>
          </p:nvSpPr>
          <p:spPr bwMode="auto">
            <a:xfrm>
              <a:off x="291" y="2448"/>
              <a:ext cx="4890" cy="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112"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 y="2448"/>
              <a:ext cx="4896"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017794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400" dirty="0" smtClean="0">
                <a:cs typeface="Times New Roman" pitchFamily="18" charset="0"/>
              </a:rPr>
              <a:t>Part 15:  Certification of Approving Officials</a:t>
            </a:r>
            <a:endParaRPr lang="en-US" sz="2400" dirty="0">
              <a:cs typeface="Times New Roman" pitchFamily="18" charset="0"/>
            </a:endParaRPr>
          </a:p>
        </p:txBody>
      </p:sp>
      <p:grpSp>
        <p:nvGrpSpPr>
          <p:cNvPr id="3" name="Group 6"/>
          <p:cNvGrpSpPr>
            <a:grpSpLocks noChangeAspect="1"/>
          </p:cNvGrpSpPr>
          <p:nvPr/>
        </p:nvGrpSpPr>
        <p:grpSpPr bwMode="auto">
          <a:xfrm>
            <a:off x="557213" y="1524000"/>
            <a:ext cx="8220075" cy="3257550"/>
            <a:chOff x="291" y="1134"/>
            <a:chExt cx="5178" cy="2052"/>
          </a:xfrm>
        </p:grpSpPr>
        <p:sp>
          <p:nvSpPr>
            <p:cNvPr id="5" name="AutoShape 5"/>
            <p:cNvSpPr>
              <a:spLocks noChangeAspect="1" noChangeArrowheads="1" noTextEdit="1"/>
            </p:cNvSpPr>
            <p:nvPr/>
          </p:nvSpPr>
          <p:spPr bwMode="auto">
            <a:xfrm>
              <a:off x="291" y="1134"/>
              <a:ext cx="5178" cy="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 y="1134"/>
              <a:ext cx="5184" cy="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ounded Rectangle 6"/>
          <p:cNvSpPr/>
          <p:nvPr/>
        </p:nvSpPr>
        <p:spPr>
          <a:xfrm>
            <a:off x="5127170" y="4876796"/>
            <a:ext cx="3483429" cy="77833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NEW IPA </a:t>
            </a:r>
            <a:r>
              <a:rPr lang="en-US" sz="1200" dirty="0" smtClean="0">
                <a:solidFill>
                  <a:schemeClr val="tx1"/>
                </a:solidFill>
              </a:rPr>
              <a:t>- Signature of VAMC Chief of Staff</a:t>
            </a:r>
          </a:p>
          <a:p>
            <a:pPr algn="ctr"/>
            <a:r>
              <a:rPr lang="en-US" sz="1200" b="1" dirty="0" smtClean="0">
                <a:solidFill>
                  <a:schemeClr val="tx1"/>
                </a:solidFill>
              </a:rPr>
              <a:t>EXTENSION/MODIFICATION</a:t>
            </a:r>
            <a:r>
              <a:rPr lang="en-US" sz="1200" dirty="0" smtClean="0">
                <a:solidFill>
                  <a:schemeClr val="tx1"/>
                </a:solidFill>
              </a:rPr>
              <a:t> – Signature of VAMC Director </a:t>
            </a:r>
          </a:p>
          <a:p>
            <a:pPr algn="ctr"/>
            <a:r>
              <a:rPr lang="en-US" sz="1200" b="1" dirty="0" smtClean="0">
                <a:solidFill>
                  <a:srgbClr val="FF0000"/>
                </a:solidFill>
              </a:rPr>
              <a:t>(HRMS WILL OBTAIN SIGNATURE)</a:t>
            </a:r>
            <a:endParaRPr lang="en-US" sz="1200" b="1" dirty="0">
              <a:solidFill>
                <a:srgbClr val="FF0000"/>
              </a:solidFill>
            </a:endParaRPr>
          </a:p>
        </p:txBody>
      </p:sp>
      <p:sp>
        <p:nvSpPr>
          <p:cNvPr id="9" name="Rounded Rectangle 8"/>
          <p:cNvSpPr/>
          <p:nvPr/>
        </p:nvSpPr>
        <p:spPr>
          <a:xfrm>
            <a:off x="762000" y="4865907"/>
            <a:ext cx="3154816" cy="77833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chemeClr val="tx1"/>
              </a:solidFill>
            </a:endParaRPr>
          </a:p>
          <a:p>
            <a:pPr algn="ctr"/>
            <a:r>
              <a:rPr lang="en-US" sz="1100" dirty="0" smtClean="0">
                <a:solidFill>
                  <a:schemeClr val="tx1"/>
                </a:solidFill>
              </a:rPr>
              <a:t>Signature of University/State/Local Government Agency or NPC (Non-Profit Research &amp; Education Corporation) Approving Official</a:t>
            </a:r>
          </a:p>
          <a:p>
            <a:pPr algn="ctr"/>
            <a:endParaRPr lang="en-US" sz="800" dirty="0">
              <a:solidFill>
                <a:schemeClr val="tx1"/>
              </a:solidFill>
            </a:endParaRPr>
          </a:p>
        </p:txBody>
      </p:sp>
      <p:cxnSp>
        <p:nvCxnSpPr>
          <p:cNvPr id="10" name="Straight Arrow Connector 9"/>
          <p:cNvCxnSpPr/>
          <p:nvPr/>
        </p:nvCxnSpPr>
        <p:spPr>
          <a:xfrm flipV="1">
            <a:off x="2895600" y="3429000"/>
            <a:ext cx="0" cy="14477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73686" y="3407222"/>
            <a:ext cx="0" cy="14695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992086" y="5791200"/>
            <a:ext cx="5410200" cy="6096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Must be dated prior to  IPA start date.  IPA can’t start until a signed agreement is in place.</a:t>
            </a:r>
            <a:endParaRPr lang="en-US" sz="1200" dirty="0">
              <a:solidFill>
                <a:schemeClr val="tx1"/>
              </a:solidFill>
            </a:endParaRPr>
          </a:p>
        </p:txBody>
      </p:sp>
      <p:cxnSp>
        <p:nvCxnSpPr>
          <p:cNvPr id="20" name="Straight Connector 19"/>
          <p:cNvCxnSpPr/>
          <p:nvPr/>
        </p:nvCxnSpPr>
        <p:spPr>
          <a:xfrm>
            <a:off x="2971800" y="5644237"/>
            <a:ext cx="0" cy="146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53200" y="5655126"/>
            <a:ext cx="0" cy="13607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006" y="231648"/>
            <a:ext cx="8534400" cy="758952"/>
          </a:xfrm>
        </p:spPr>
        <p:txBody>
          <a:bodyPr>
            <a:noAutofit/>
          </a:bodyPr>
          <a:lstStyle/>
          <a:p>
            <a:pPr fontAlgn="auto">
              <a:spcAft>
                <a:spcPts val="0"/>
              </a:spcAft>
              <a:defRPr/>
            </a:pPr>
            <a:r>
              <a:rPr lang="en-US" sz="2400" dirty="0" smtClean="0">
                <a:cs typeface="Times New Roman" pitchFamily="18" charset="0"/>
              </a:rPr>
              <a:t>Part 15:  Certification of Approving Officials</a:t>
            </a:r>
            <a:endParaRPr lang="en-US" sz="2400" dirty="0">
              <a:cs typeface="Times New Roman" pitchFamily="18" charset="0"/>
            </a:endParaRPr>
          </a:p>
        </p:txBody>
      </p:sp>
      <p:sp>
        <p:nvSpPr>
          <p:cNvPr id="8" name="TextBox 7"/>
          <p:cNvSpPr txBox="1"/>
          <p:nvPr/>
        </p:nvSpPr>
        <p:spPr>
          <a:xfrm>
            <a:off x="2090964" y="1676400"/>
            <a:ext cx="4733018" cy="338554"/>
          </a:xfrm>
          <a:prstGeom prst="rect">
            <a:avLst/>
          </a:prstGeom>
          <a:noFill/>
          <a:ln>
            <a:solidFill>
              <a:srgbClr val="FF0000"/>
            </a:solidFill>
          </a:ln>
        </p:spPr>
        <p:txBody>
          <a:bodyPr wrap="square" rtlCol="0">
            <a:spAutoFit/>
          </a:bodyPr>
          <a:lstStyle/>
          <a:p>
            <a:pPr algn="ctr"/>
            <a:r>
              <a:rPr lang="en-US" sz="1600" b="1" dirty="0" smtClean="0">
                <a:solidFill>
                  <a:srgbClr val="FF0000"/>
                </a:solidFill>
              </a:rPr>
              <a:t>EXAMPLE</a:t>
            </a:r>
            <a:endParaRPr lang="en-US" sz="1600" b="1" dirty="0">
              <a:solidFill>
                <a:srgbClr val="FF000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58" y="2285999"/>
            <a:ext cx="8201025"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4142076"/>
            <a:ext cx="1295400" cy="438211"/>
          </a:xfrm>
          <a:prstGeom prst="rect">
            <a:avLst/>
          </a:prstGeom>
        </p:spPr>
      </p:pic>
      <p:pic>
        <p:nvPicPr>
          <p:cNvPr id="18" name="Picture 17"/>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362200" y="4142076"/>
            <a:ext cx="1447800" cy="487135"/>
          </a:xfrm>
          <a:prstGeom prst="rect">
            <a:avLst/>
          </a:prstGeom>
        </p:spPr>
      </p:pic>
    </p:spTree>
    <p:extLst>
      <p:ext uri="{BB962C8B-B14F-4D97-AF65-F5344CB8AC3E}">
        <p14:creationId xmlns:p14="http://schemas.microsoft.com/office/powerpoint/2010/main" val="31967450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2400" dirty="0" smtClean="0">
                <a:cs typeface="Times New Roman" pitchFamily="18" charset="0"/>
              </a:rPr>
              <a:t>Privacy Act Statement</a:t>
            </a:r>
            <a:endParaRPr lang="en-US" sz="2400" dirty="0">
              <a:cs typeface="Times New Roman" pitchFamily="18"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2319338"/>
            <a:ext cx="812482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fontAlgn="auto">
              <a:spcAft>
                <a:spcPts val="0"/>
              </a:spcAft>
              <a:defRPr/>
            </a:pPr>
            <a:r>
              <a:rPr lang="en-US" sz="2400" dirty="0" smtClean="0">
                <a:cs typeface="Times New Roman" pitchFamily="18" charset="0"/>
              </a:rPr>
              <a:t>Part 2:  Information on Employee</a:t>
            </a:r>
            <a:endParaRPr lang="en-US" sz="2400" b="1" dirty="0">
              <a:cs typeface="Times New Roman" pitchFamily="18" charset="0"/>
            </a:endParaRPr>
          </a:p>
        </p:txBody>
      </p:sp>
      <p:sp>
        <p:nvSpPr>
          <p:cNvPr id="6" name="TextBox 5"/>
          <p:cNvSpPr txBox="1"/>
          <p:nvPr/>
        </p:nvSpPr>
        <p:spPr>
          <a:xfrm>
            <a:off x="1128252" y="3733800"/>
            <a:ext cx="6324600" cy="369332"/>
          </a:xfrm>
          <a:prstGeom prst="rect">
            <a:avLst/>
          </a:prstGeom>
          <a:noFill/>
        </p:spPr>
        <p:txBody>
          <a:bodyPr wrap="square" rtlCol="0">
            <a:spAutoFit/>
          </a:bodyPr>
          <a:lstStyle/>
          <a:p>
            <a:endParaRPr lang="en-US" dirty="0"/>
          </a:p>
        </p:txBody>
      </p:sp>
      <p:sp>
        <p:nvSpPr>
          <p:cNvPr id="14" name="Rounded Rectangle 13"/>
          <p:cNvSpPr/>
          <p:nvPr/>
        </p:nvSpPr>
        <p:spPr>
          <a:xfrm>
            <a:off x="3178278" y="4953000"/>
            <a:ext cx="2224548" cy="914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5A – If on an IPA before (even with another service), must check yes.  Otherwise, check no.</a:t>
            </a:r>
            <a:endParaRPr lang="en-US" sz="1100" dirty="0">
              <a:solidFill>
                <a:schemeClr val="tx1"/>
              </a:solidFill>
            </a:endParaRPr>
          </a:p>
        </p:txBody>
      </p:sp>
      <p:sp>
        <p:nvSpPr>
          <p:cNvPr id="16" name="Rounded Rectangle 15"/>
          <p:cNvSpPr/>
          <p:nvPr/>
        </p:nvSpPr>
        <p:spPr>
          <a:xfrm>
            <a:off x="6387841" y="4942114"/>
            <a:ext cx="2464317" cy="914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5B – Enter ALL dates of previous IPA’s (use separate page if necessary).  Otherwise, leave blank.</a:t>
            </a:r>
            <a:endParaRPr lang="en-US" sz="1100" dirty="0">
              <a:solidFill>
                <a:schemeClr val="tx1"/>
              </a:solidFill>
            </a:endParaRPr>
          </a:p>
        </p:txBody>
      </p:sp>
      <p:grpSp>
        <p:nvGrpSpPr>
          <p:cNvPr id="23" name="Group 18"/>
          <p:cNvGrpSpPr>
            <a:grpSpLocks noChangeAspect="1"/>
          </p:cNvGrpSpPr>
          <p:nvPr/>
        </p:nvGrpSpPr>
        <p:grpSpPr bwMode="auto">
          <a:xfrm>
            <a:off x="452438" y="2700338"/>
            <a:ext cx="8258175" cy="1457325"/>
            <a:chOff x="279" y="1701"/>
            <a:chExt cx="5202" cy="918"/>
          </a:xfrm>
        </p:grpSpPr>
        <p:sp>
          <p:nvSpPr>
            <p:cNvPr id="25" name="AutoShape 17"/>
            <p:cNvSpPr>
              <a:spLocks noChangeAspect="1" noChangeArrowheads="1" noTextEdit="1"/>
            </p:cNvSpPr>
            <p:nvPr/>
          </p:nvSpPr>
          <p:spPr bwMode="auto">
            <a:xfrm>
              <a:off x="279" y="1701"/>
              <a:ext cx="5202" cy="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43"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 y="1701"/>
              <a:ext cx="5208" cy="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Rounded Rectangle 29"/>
          <p:cNvSpPr/>
          <p:nvPr/>
        </p:nvSpPr>
        <p:spPr>
          <a:xfrm>
            <a:off x="1371600" y="1480457"/>
            <a:ext cx="1219200" cy="914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Enter FULL Name.  If no Middle Name enter (NMN)</a:t>
            </a:r>
            <a:endParaRPr lang="en-US" sz="1100" dirty="0">
              <a:solidFill>
                <a:schemeClr val="tx1"/>
              </a:solidFill>
            </a:endParaRPr>
          </a:p>
        </p:txBody>
      </p:sp>
      <p:sp>
        <p:nvSpPr>
          <p:cNvPr id="31" name="Rounded Rectangle 30"/>
          <p:cNvSpPr/>
          <p:nvPr/>
        </p:nvSpPr>
        <p:spPr>
          <a:xfrm>
            <a:off x="7099558" y="1491343"/>
            <a:ext cx="1130042" cy="914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Enter SSN – Minimum accepted is Last Four</a:t>
            </a:r>
            <a:endParaRPr lang="en-US" sz="1100" dirty="0">
              <a:solidFill>
                <a:schemeClr val="tx1"/>
              </a:solidFill>
            </a:endParaRPr>
          </a:p>
        </p:txBody>
      </p:sp>
      <p:sp>
        <p:nvSpPr>
          <p:cNvPr id="1024" name="Rounded Rectangle 1023"/>
          <p:cNvSpPr/>
          <p:nvPr/>
        </p:nvSpPr>
        <p:spPr>
          <a:xfrm>
            <a:off x="1524000" y="4495800"/>
            <a:ext cx="914400" cy="914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Enter complete home address</a:t>
            </a:r>
            <a:endParaRPr lang="en-US" sz="1100" dirty="0">
              <a:solidFill>
                <a:schemeClr val="tx1"/>
              </a:solidFill>
            </a:endParaRPr>
          </a:p>
        </p:txBody>
      </p:sp>
      <p:cxnSp>
        <p:nvCxnSpPr>
          <p:cNvPr id="1030" name="Straight Arrow Connector 1029"/>
          <p:cNvCxnSpPr/>
          <p:nvPr/>
        </p:nvCxnSpPr>
        <p:spPr>
          <a:xfrm>
            <a:off x="2405743" y="2405743"/>
            <a:ext cx="16328" cy="6422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5" name="Straight Arrow Connector 1034"/>
          <p:cNvCxnSpPr/>
          <p:nvPr/>
        </p:nvCxnSpPr>
        <p:spPr>
          <a:xfrm>
            <a:off x="7620000" y="2394857"/>
            <a:ext cx="0" cy="7293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7" name="Straight Arrow Connector 1036"/>
          <p:cNvCxnSpPr>
            <a:stCxn id="1024" idx="0"/>
          </p:cNvCxnSpPr>
          <p:nvPr/>
        </p:nvCxnSpPr>
        <p:spPr>
          <a:xfrm flipV="1">
            <a:off x="1981200" y="3526971"/>
            <a:ext cx="0" cy="9688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4" name="Straight Arrow Connector 1043"/>
          <p:cNvCxnSpPr/>
          <p:nvPr/>
        </p:nvCxnSpPr>
        <p:spPr>
          <a:xfrm flipV="1">
            <a:off x="3581400" y="3429000"/>
            <a:ext cx="1219200" cy="1524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6" name="Straight Arrow Connector 1045"/>
          <p:cNvCxnSpPr/>
          <p:nvPr/>
        </p:nvCxnSpPr>
        <p:spPr>
          <a:xfrm flipH="1" flipV="1">
            <a:off x="5381056" y="3793332"/>
            <a:ext cx="1553144" cy="11487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999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7175" y="228600"/>
            <a:ext cx="8534400" cy="758952"/>
          </a:xfrm>
        </p:spPr>
        <p:txBody>
          <a:bodyPr>
            <a:noAutofit/>
          </a:bodyPr>
          <a:lstStyle/>
          <a:p>
            <a:pPr fontAlgn="auto">
              <a:spcAft>
                <a:spcPts val="0"/>
              </a:spcAft>
              <a:defRPr/>
            </a:pPr>
            <a:r>
              <a:rPr lang="en-US" sz="2400" dirty="0" smtClean="0">
                <a:cs typeface="Times New Roman" pitchFamily="18" charset="0"/>
              </a:rPr>
              <a:t>EXAMPLE – NEW AGREEMENT</a:t>
            </a:r>
            <a:endParaRPr lang="en-US" sz="2400" b="1" dirty="0">
              <a:cs typeface="Times New Roman" pitchFamily="18" charset="0"/>
            </a:endParaRPr>
          </a:p>
        </p:txBody>
      </p:sp>
      <p:grpSp>
        <p:nvGrpSpPr>
          <p:cNvPr id="12" name="Group 20"/>
          <p:cNvGrpSpPr>
            <a:grpSpLocks noChangeAspect="1"/>
          </p:cNvGrpSpPr>
          <p:nvPr/>
        </p:nvGrpSpPr>
        <p:grpSpPr bwMode="auto">
          <a:xfrm>
            <a:off x="374423" y="1761233"/>
            <a:ext cx="8220075" cy="2028825"/>
            <a:chOff x="291" y="1521"/>
            <a:chExt cx="5178" cy="1278"/>
          </a:xfrm>
          <a:solidFill>
            <a:schemeClr val="accent2">
              <a:lumMod val="40000"/>
              <a:lumOff val="60000"/>
            </a:schemeClr>
          </a:solidFill>
        </p:grpSpPr>
        <p:sp>
          <p:nvSpPr>
            <p:cNvPr id="15" name="AutoShape 19"/>
            <p:cNvSpPr>
              <a:spLocks noChangeAspect="1" noChangeArrowheads="1" noTextEdit="1"/>
            </p:cNvSpPr>
            <p:nvPr/>
          </p:nvSpPr>
          <p:spPr bwMode="auto">
            <a:xfrm>
              <a:off x="291" y="1521"/>
              <a:ext cx="5178" cy="12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117"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 y="1521"/>
              <a:ext cx="5184" cy="1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7" name="Group 25"/>
          <p:cNvGrpSpPr>
            <a:grpSpLocks noChangeAspect="1"/>
          </p:cNvGrpSpPr>
          <p:nvPr/>
        </p:nvGrpSpPr>
        <p:grpSpPr bwMode="auto">
          <a:xfrm>
            <a:off x="383948" y="4305802"/>
            <a:ext cx="8334375" cy="2057400"/>
            <a:chOff x="226" y="2688"/>
            <a:chExt cx="5250" cy="1296"/>
          </a:xfrm>
        </p:grpSpPr>
        <p:sp>
          <p:nvSpPr>
            <p:cNvPr id="19" name="AutoShape 24"/>
            <p:cNvSpPr>
              <a:spLocks noChangeAspect="1" noChangeArrowheads="1" noTextEdit="1"/>
            </p:cNvSpPr>
            <p:nvPr/>
          </p:nvSpPr>
          <p:spPr bwMode="auto">
            <a:xfrm>
              <a:off x="226" y="2688"/>
              <a:ext cx="525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122"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 y="2688"/>
              <a:ext cx="5256" cy="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Left Arrow 19"/>
          <p:cNvSpPr/>
          <p:nvPr/>
        </p:nvSpPr>
        <p:spPr>
          <a:xfrm>
            <a:off x="7086600" y="2985514"/>
            <a:ext cx="978408" cy="18364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389980" y="4002559"/>
            <a:ext cx="4356327" cy="338554"/>
          </a:xfrm>
          <a:prstGeom prst="rect">
            <a:avLst/>
          </a:prstGeom>
          <a:noFill/>
          <a:ln>
            <a:solidFill>
              <a:srgbClr val="FF0000"/>
            </a:solidFill>
          </a:ln>
        </p:spPr>
        <p:txBody>
          <a:bodyPr wrap="square" rtlCol="0">
            <a:spAutoFit/>
          </a:bodyPr>
          <a:lstStyle/>
          <a:p>
            <a:r>
              <a:rPr lang="en-US" sz="1600" b="1" dirty="0" smtClean="0">
                <a:solidFill>
                  <a:srgbClr val="FF0000"/>
                </a:solidFill>
              </a:rPr>
              <a:t>NEW EMPLOYEE – PREVIOUS IPA ON FILE</a:t>
            </a:r>
            <a:endParaRPr lang="en-US" sz="1600" b="1" dirty="0">
              <a:solidFill>
                <a:srgbClr val="FF0000"/>
              </a:solidFill>
            </a:endParaRPr>
          </a:p>
        </p:txBody>
      </p:sp>
      <p:sp>
        <p:nvSpPr>
          <p:cNvPr id="23" name="TextBox 22"/>
          <p:cNvSpPr txBox="1"/>
          <p:nvPr/>
        </p:nvSpPr>
        <p:spPr>
          <a:xfrm>
            <a:off x="2201635" y="1446309"/>
            <a:ext cx="4733018" cy="338554"/>
          </a:xfrm>
          <a:prstGeom prst="rect">
            <a:avLst/>
          </a:prstGeom>
          <a:noFill/>
          <a:ln>
            <a:solidFill>
              <a:srgbClr val="FF0000"/>
            </a:solidFill>
          </a:ln>
        </p:spPr>
        <p:txBody>
          <a:bodyPr wrap="square" rtlCol="0">
            <a:spAutoFit/>
          </a:bodyPr>
          <a:lstStyle/>
          <a:p>
            <a:r>
              <a:rPr lang="en-US" sz="1600" b="1" dirty="0" smtClean="0">
                <a:solidFill>
                  <a:srgbClr val="FF0000"/>
                </a:solidFill>
              </a:rPr>
              <a:t>NEW EMPLOYEE – NO PREVIOUS IPA ON FILE</a:t>
            </a:r>
            <a:endParaRPr lang="en-US" sz="1600" b="1" dirty="0">
              <a:solidFill>
                <a:srgbClr val="FF0000"/>
              </a:solidFill>
            </a:endParaRPr>
          </a:p>
        </p:txBody>
      </p:sp>
      <p:sp>
        <p:nvSpPr>
          <p:cNvPr id="24" name="Left Arrow 23"/>
          <p:cNvSpPr/>
          <p:nvPr/>
        </p:nvSpPr>
        <p:spPr>
          <a:xfrm>
            <a:off x="4074178" y="1981200"/>
            <a:ext cx="609601" cy="304800"/>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 Arrow 37"/>
          <p:cNvSpPr/>
          <p:nvPr/>
        </p:nvSpPr>
        <p:spPr>
          <a:xfrm>
            <a:off x="4206193" y="4539343"/>
            <a:ext cx="609601" cy="304800"/>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 Arrow 24"/>
          <p:cNvSpPr/>
          <p:nvPr/>
        </p:nvSpPr>
        <p:spPr>
          <a:xfrm>
            <a:off x="5454396" y="5557374"/>
            <a:ext cx="978408" cy="24231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 Arrow 25"/>
          <p:cNvSpPr/>
          <p:nvPr/>
        </p:nvSpPr>
        <p:spPr>
          <a:xfrm>
            <a:off x="7542012" y="6051042"/>
            <a:ext cx="978408" cy="24231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6672" y="2675253"/>
            <a:ext cx="120967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0966" y="5258302"/>
            <a:ext cx="120967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433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fontAlgn="auto">
              <a:spcAft>
                <a:spcPts val="0"/>
              </a:spcAft>
              <a:defRPr/>
            </a:pPr>
            <a:r>
              <a:rPr lang="en-US" sz="2400" dirty="0" smtClean="0">
                <a:cs typeface="Times New Roman" pitchFamily="18" charset="0"/>
              </a:rPr>
              <a:t>EXAMPLE – MODIFICATIONS (including termination)</a:t>
            </a:r>
            <a:endParaRPr lang="en-US" sz="2400" b="1" dirty="0">
              <a:cs typeface="Times New Roman" pitchFamily="18" charset="0"/>
            </a:endParaRPr>
          </a:p>
        </p:txBody>
      </p:sp>
      <p:sp>
        <p:nvSpPr>
          <p:cNvPr id="6" name="TextBox 5"/>
          <p:cNvSpPr txBox="1"/>
          <p:nvPr/>
        </p:nvSpPr>
        <p:spPr>
          <a:xfrm>
            <a:off x="1128252" y="3733800"/>
            <a:ext cx="6324600" cy="369332"/>
          </a:xfrm>
          <a:prstGeom prst="rect">
            <a:avLst/>
          </a:prstGeom>
          <a:noFill/>
        </p:spPr>
        <p:txBody>
          <a:bodyPr wrap="square" rtlCol="0">
            <a:spAutoFit/>
          </a:bodyPr>
          <a:lstStyle/>
          <a:p>
            <a:endParaRPr lang="en-US" dirty="0"/>
          </a:p>
        </p:txBody>
      </p:sp>
      <p:grpSp>
        <p:nvGrpSpPr>
          <p:cNvPr id="7" name="Group 6"/>
          <p:cNvGrpSpPr>
            <a:grpSpLocks noChangeAspect="1"/>
          </p:cNvGrpSpPr>
          <p:nvPr/>
        </p:nvGrpSpPr>
        <p:grpSpPr bwMode="auto">
          <a:xfrm>
            <a:off x="460603" y="3295650"/>
            <a:ext cx="8220075" cy="2038350"/>
            <a:chOff x="291" y="1518"/>
            <a:chExt cx="5178" cy="1284"/>
          </a:xfrm>
        </p:grpSpPr>
        <p:sp>
          <p:nvSpPr>
            <p:cNvPr id="9" name="AutoShape 5"/>
            <p:cNvSpPr>
              <a:spLocks noChangeAspect="1" noChangeArrowheads="1" noTextEdit="1"/>
            </p:cNvSpPr>
            <p:nvPr/>
          </p:nvSpPr>
          <p:spPr bwMode="auto">
            <a:xfrm>
              <a:off x="291" y="1518"/>
              <a:ext cx="5178" cy="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 y="1518"/>
              <a:ext cx="5184" cy="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Up Arrow Callout 10"/>
          <p:cNvSpPr/>
          <p:nvPr/>
        </p:nvSpPr>
        <p:spPr>
          <a:xfrm>
            <a:off x="5442857" y="5334000"/>
            <a:ext cx="2286000" cy="1000125"/>
          </a:xfrm>
          <a:prstGeom prst="upArrowCallou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Include current IPA dates here, as well as any previous dates.  Use separate sheet if necessary.</a:t>
            </a:r>
            <a:endParaRPr lang="en-US" sz="1100" dirty="0">
              <a:solidFill>
                <a:schemeClr val="tx1"/>
              </a:solidFill>
            </a:endParaRPr>
          </a:p>
        </p:txBody>
      </p:sp>
      <p:sp>
        <p:nvSpPr>
          <p:cNvPr id="12" name="Left Arrow 11"/>
          <p:cNvSpPr/>
          <p:nvPr/>
        </p:nvSpPr>
        <p:spPr>
          <a:xfrm rot="16200000">
            <a:off x="4493083" y="2986864"/>
            <a:ext cx="978408" cy="24231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204625" y="2677886"/>
            <a:ext cx="2209800" cy="62865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For early terminations – please type (early term) in this area.</a:t>
            </a:r>
            <a:endParaRPr lang="en-US" sz="1100" dirty="0">
              <a:solidFill>
                <a:schemeClr val="tx1"/>
              </a:solidFill>
            </a:endParaRPr>
          </a:p>
        </p:txBody>
      </p:sp>
      <p:cxnSp>
        <p:nvCxnSpPr>
          <p:cNvPr id="17" name="Straight Arrow Connector 16"/>
          <p:cNvCxnSpPr/>
          <p:nvPr/>
        </p:nvCxnSpPr>
        <p:spPr>
          <a:xfrm>
            <a:off x="6287100" y="3292426"/>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04800" y="1698503"/>
            <a:ext cx="8229600" cy="584775"/>
          </a:xfrm>
          <a:prstGeom prst="rect">
            <a:avLst/>
          </a:prstGeom>
          <a:noFill/>
          <a:ln>
            <a:solidFill>
              <a:schemeClr val="accent3">
                <a:lumMod val="50000"/>
              </a:schemeClr>
            </a:solidFill>
          </a:ln>
        </p:spPr>
        <p:txBody>
          <a:bodyPr wrap="square" rtlCol="0">
            <a:spAutoFit/>
          </a:bodyPr>
          <a:lstStyle/>
          <a:p>
            <a:pPr algn="ctr"/>
            <a:r>
              <a:rPr lang="en-US" sz="1600" b="1" dirty="0" smtClean="0">
                <a:solidFill>
                  <a:schemeClr val="accent3">
                    <a:lumMod val="50000"/>
                  </a:schemeClr>
                </a:solidFill>
              </a:rPr>
              <a:t>All modifications/terminations require an OF69 to be completed.  Terminations submitted on any other form are not acceptable (i.e. SF52).</a:t>
            </a:r>
            <a:endParaRPr lang="en-US" sz="1600" b="1" dirty="0">
              <a:solidFill>
                <a:schemeClr val="accent3">
                  <a:lumMod val="50000"/>
                </a:schemeClr>
              </a:solidFill>
            </a:endParaRPr>
          </a:p>
        </p:txBody>
      </p:sp>
      <p:sp>
        <p:nvSpPr>
          <p:cNvPr id="3" name="TextBox 2"/>
          <p:cNvSpPr txBox="1"/>
          <p:nvPr/>
        </p:nvSpPr>
        <p:spPr>
          <a:xfrm>
            <a:off x="5932061" y="3599348"/>
            <a:ext cx="925939" cy="230832"/>
          </a:xfrm>
          <a:prstGeom prst="rect">
            <a:avLst/>
          </a:prstGeom>
          <a:noFill/>
        </p:spPr>
        <p:txBody>
          <a:bodyPr wrap="square" rtlCol="0">
            <a:spAutoFit/>
          </a:bodyPr>
          <a:lstStyle/>
          <a:p>
            <a:r>
              <a:rPr lang="en-US" sz="900" b="1" dirty="0" smtClean="0"/>
              <a:t>Early Term</a:t>
            </a:r>
            <a:r>
              <a:rPr lang="en-US" sz="900" dirty="0" smtClean="0"/>
              <a:t>.</a:t>
            </a:r>
            <a:endParaRPr lang="en-US" sz="9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196" y="4219575"/>
            <a:ext cx="120967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0100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fontAlgn="auto">
              <a:spcAft>
                <a:spcPts val="0"/>
              </a:spcAft>
              <a:defRPr/>
            </a:pPr>
            <a:r>
              <a:rPr lang="en-US" sz="2400" dirty="0" smtClean="0">
                <a:cs typeface="Times New Roman" pitchFamily="18" charset="0"/>
              </a:rPr>
              <a:t>EXAMPLE – EXTENSIONS</a:t>
            </a:r>
            <a:endParaRPr lang="en-US" sz="2400" b="1" dirty="0">
              <a:cs typeface="Times New Roman" pitchFamily="18" charset="0"/>
            </a:endParaRPr>
          </a:p>
        </p:txBody>
      </p:sp>
      <p:sp>
        <p:nvSpPr>
          <p:cNvPr id="6" name="TextBox 5"/>
          <p:cNvSpPr txBox="1"/>
          <p:nvPr/>
        </p:nvSpPr>
        <p:spPr>
          <a:xfrm>
            <a:off x="1128252" y="3733800"/>
            <a:ext cx="6324600" cy="369332"/>
          </a:xfrm>
          <a:prstGeom prst="rect">
            <a:avLst/>
          </a:prstGeom>
          <a:noFill/>
        </p:spPr>
        <p:txBody>
          <a:bodyPr wrap="square" rtlCol="0">
            <a:spAutoFit/>
          </a:bodyPr>
          <a:lstStyle/>
          <a:p>
            <a:endParaRPr lang="en-US" dirty="0"/>
          </a:p>
        </p:txBody>
      </p:sp>
      <p:sp>
        <p:nvSpPr>
          <p:cNvPr id="11" name="Up Arrow Callout 10"/>
          <p:cNvSpPr/>
          <p:nvPr/>
        </p:nvSpPr>
        <p:spPr>
          <a:xfrm>
            <a:off x="5442857" y="4448175"/>
            <a:ext cx="2286000" cy="1000125"/>
          </a:xfrm>
          <a:prstGeom prst="upArrowCallou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Include current IPA dates here, as well as any previous dates.  Use separate sheet if necessary.</a:t>
            </a:r>
            <a:endParaRPr lang="en-US" sz="1100" dirty="0">
              <a:solidFill>
                <a:schemeClr val="tx1"/>
              </a:solidFill>
            </a:endParaRPr>
          </a:p>
        </p:txBody>
      </p:sp>
      <p:grpSp>
        <p:nvGrpSpPr>
          <p:cNvPr id="2" name="Group 5"/>
          <p:cNvGrpSpPr>
            <a:grpSpLocks noChangeAspect="1"/>
          </p:cNvGrpSpPr>
          <p:nvPr/>
        </p:nvGrpSpPr>
        <p:grpSpPr bwMode="auto">
          <a:xfrm>
            <a:off x="452438" y="2450646"/>
            <a:ext cx="8258175" cy="2019300"/>
            <a:chOff x="279" y="1524"/>
            <a:chExt cx="5202" cy="1272"/>
          </a:xfrm>
        </p:grpSpPr>
        <p:sp>
          <p:nvSpPr>
            <p:cNvPr id="3" name="AutoShape 4"/>
            <p:cNvSpPr>
              <a:spLocks noChangeAspect="1" noChangeArrowheads="1" noTextEdit="1"/>
            </p:cNvSpPr>
            <p:nvPr/>
          </p:nvSpPr>
          <p:spPr bwMode="auto">
            <a:xfrm>
              <a:off x="279" y="1524"/>
              <a:ext cx="5202" cy="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 y="1524"/>
              <a:ext cx="5208"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Left Arrow 4"/>
          <p:cNvSpPr/>
          <p:nvPr/>
        </p:nvSpPr>
        <p:spPr>
          <a:xfrm>
            <a:off x="7732205" y="2698242"/>
            <a:ext cx="978408" cy="24231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1734" y="3352800"/>
            <a:ext cx="120967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880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fontAlgn="auto">
              <a:spcAft>
                <a:spcPts val="0"/>
              </a:spcAft>
              <a:defRPr/>
            </a:pPr>
            <a:r>
              <a:rPr lang="en-US" sz="2400" dirty="0" smtClean="0">
                <a:cs typeface="Times New Roman" pitchFamily="18" charset="0"/>
              </a:rPr>
              <a:t>Part 3:  Parties to the Agreement</a:t>
            </a:r>
            <a:endParaRPr lang="en-US" sz="2400" b="1" dirty="0">
              <a:cs typeface="Times New Roman" pitchFamily="18" charset="0"/>
            </a:endParaRPr>
          </a:p>
        </p:txBody>
      </p:sp>
      <p:grpSp>
        <p:nvGrpSpPr>
          <p:cNvPr id="3" name="Group 5"/>
          <p:cNvGrpSpPr>
            <a:grpSpLocks noChangeAspect="1"/>
          </p:cNvGrpSpPr>
          <p:nvPr/>
        </p:nvGrpSpPr>
        <p:grpSpPr bwMode="auto">
          <a:xfrm>
            <a:off x="233362" y="2190750"/>
            <a:ext cx="8220075" cy="1409700"/>
            <a:chOff x="291" y="1716"/>
            <a:chExt cx="5178" cy="888"/>
          </a:xfrm>
        </p:grpSpPr>
        <p:sp>
          <p:nvSpPr>
            <p:cNvPr id="5" name="AutoShape 4"/>
            <p:cNvSpPr>
              <a:spLocks noChangeAspect="1" noChangeArrowheads="1" noTextEdit="1"/>
            </p:cNvSpPr>
            <p:nvPr/>
          </p:nvSpPr>
          <p:spPr bwMode="auto">
            <a:xfrm>
              <a:off x="291" y="1716"/>
              <a:ext cx="5178"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 y="1716"/>
              <a:ext cx="5184"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ounded Rectangle 7"/>
          <p:cNvSpPr/>
          <p:nvPr/>
        </p:nvSpPr>
        <p:spPr>
          <a:xfrm>
            <a:off x="328272" y="1371600"/>
            <a:ext cx="3405528" cy="533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#6 is ALWAYS the Federal Agency.  </a:t>
            </a:r>
          </a:p>
          <a:p>
            <a:pPr algn="ctr"/>
            <a:r>
              <a:rPr lang="en-US" sz="1100" dirty="0" smtClean="0">
                <a:solidFill>
                  <a:schemeClr val="tx1"/>
                </a:solidFill>
              </a:rPr>
              <a:t>Enter </a:t>
            </a:r>
            <a:r>
              <a:rPr lang="en-US" sz="1100" b="1" dirty="0" smtClean="0">
                <a:solidFill>
                  <a:schemeClr val="tx1"/>
                </a:solidFill>
              </a:rPr>
              <a:t>VA Maryland Health Care System</a:t>
            </a:r>
            <a:r>
              <a:rPr lang="en-US" sz="1100" dirty="0" smtClean="0">
                <a:solidFill>
                  <a:schemeClr val="tx1"/>
                </a:solidFill>
              </a:rPr>
              <a:t>.</a:t>
            </a:r>
            <a:endParaRPr lang="en-US" sz="1100" dirty="0">
              <a:solidFill>
                <a:schemeClr val="tx1"/>
              </a:solidFill>
            </a:endParaRPr>
          </a:p>
        </p:txBody>
      </p:sp>
      <p:sp>
        <p:nvSpPr>
          <p:cNvPr id="9" name="Rounded Rectangle 8"/>
          <p:cNvSpPr/>
          <p:nvPr/>
        </p:nvSpPr>
        <p:spPr>
          <a:xfrm>
            <a:off x="4953000" y="1447800"/>
            <a:ext cx="3886200" cy="533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Name of University/State/Local Government Agency or NPC (Non-Profit Research &amp; Education Corporation)</a:t>
            </a:r>
          </a:p>
          <a:p>
            <a:pPr algn="ctr"/>
            <a:endParaRPr lang="en-US" sz="800" dirty="0">
              <a:solidFill>
                <a:schemeClr val="tx1"/>
              </a:solidFill>
            </a:endParaRPr>
          </a:p>
        </p:txBody>
      </p:sp>
      <p:sp>
        <p:nvSpPr>
          <p:cNvPr id="10" name="Rounded Rectangle 9"/>
          <p:cNvSpPr/>
          <p:nvPr/>
        </p:nvSpPr>
        <p:spPr>
          <a:xfrm>
            <a:off x="2514600" y="3810000"/>
            <a:ext cx="4267200" cy="381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This section (#8) should be marked NO.  Any questions, call HRMS.</a:t>
            </a:r>
            <a:endParaRPr lang="en-US" sz="1100" dirty="0">
              <a:solidFill>
                <a:schemeClr val="tx1"/>
              </a:solidFill>
            </a:endParaRPr>
          </a:p>
        </p:txBody>
      </p:sp>
      <p:cxnSp>
        <p:nvCxnSpPr>
          <p:cNvPr id="12" name="Straight Arrow Connector 11"/>
          <p:cNvCxnSpPr/>
          <p:nvPr/>
        </p:nvCxnSpPr>
        <p:spPr>
          <a:xfrm>
            <a:off x="1943100" y="1905000"/>
            <a:ext cx="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2"/>
          </p:cNvCxnSpPr>
          <p:nvPr/>
        </p:nvCxnSpPr>
        <p:spPr>
          <a:xfrm>
            <a:off x="6896100" y="19812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310743" y="3314700"/>
            <a:ext cx="0" cy="495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3" name="Group 10"/>
          <p:cNvGrpSpPr>
            <a:grpSpLocks noChangeAspect="1"/>
          </p:cNvGrpSpPr>
          <p:nvPr/>
        </p:nvGrpSpPr>
        <p:grpSpPr bwMode="auto">
          <a:xfrm>
            <a:off x="328272" y="4953000"/>
            <a:ext cx="8220075" cy="1419225"/>
            <a:chOff x="291" y="1713"/>
            <a:chExt cx="5178" cy="894"/>
          </a:xfrm>
        </p:grpSpPr>
        <p:sp>
          <p:nvSpPr>
            <p:cNvPr id="24" name="AutoShape 9"/>
            <p:cNvSpPr>
              <a:spLocks noChangeAspect="1" noChangeArrowheads="1" noTextEdit="1"/>
            </p:cNvSpPr>
            <p:nvPr/>
          </p:nvSpPr>
          <p:spPr bwMode="auto">
            <a:xfrm>
              <a:off x="291" y="1713"/>
              <a:ext cx="5178"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 y="1713"/>
              <a:ext cx="5184"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TextBox 38"/>
          <p:cNvSpPr txBox="1"/>
          <p:nvPr/>
        </p:nvSpPr>
        <p:spPr>
          <a:xfrm>
            <a:off x="1998379" y="4584489"/>
            <a:ext cx="4733018" cy="338554"/>
          </a:xfrm>
          <a:prstGeom prst="rect">
            <a:avLst/>
          </a:prstGeom>
          <a:noFill/>
          <a:ln>
            <a:solidFill>
              <a:srgbClr val="FF0000"/>
            </a:solidFill>
          </a:ln>
        </p:spPr>
        <p:txBody>
          <a:bodyPr wrap="square" rtlCol="0">
            <a:spAutoFit/>
          </a:bodyPr>
          <a:lstStyle/>
          <a:p>
            <a:pPr algn="ctr"/>
            <a:r>
              <a:rPr lang="en-US" sz="1600" b="1" dirty="0" smtClean="0">
                <a:solidFill>
                  <a:srgbClr val="FF0000"/>
                </a:solidFill>
              </a:rPr>
              <a:t>EXAMPLE</a:t>
            </a:r>
            <a:endParaRPr lang="en-US" sz="1600" b="1" dirty="0">
              <a:solidFill>
                <a:srgbClr val="FF0000"/>
              </a:solidFill>
            </a:endParaRPr>
          </a:p>
        </p:txBody>
      </p:sp>
    </p:spTree>
    <p:extLst>
      <p:ext uri="{BB962C8B-B14F-4D97-AF65-F5344CB8AC3E}">
        <p14:creationId xmlns:p14="http://schemas.microsoft.com/office/powerpoint/2010/main" val="2653499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400" dirty="0" smtClean="0">
                <a:cs typeface="Times New Roman" pitchFamily="18" charset="0"/>
              </a:rPr>
              <a:t>Part 4:  Position Data – Position Currently Held</a:t>
            </a:r>
            <a:endParaRPr lang="en-US" sz="2400" dirty="0">
              <a:cs typeface="Times New Roman" pitchFamily="18" charset="0"/>
            </a:endParaRPr>
          </a:p>
        </p:txBody>
      </p:sp>
      <p:grpSp>
        <p:nvGrpSpPr>
          <p:cNvPr id="9" name="Group 16"/>
          <p:cNvGrpSpPr>
            <a:grpSpLocks noChangeAspect="1"/>
          </p:cNvGrpSpPr>
          <p:nvPr/>
        </p:nvGrpSpPr>
        <p:grpSpPr bwMode="auto">
          <a:xfrm>
            <a:off x="349024" y="2057400"/>
            <a:ext cx="8486775" cy="1571625"/>
            <a:chOff x="207" y="1665"/>
            <a:chExt cx="5346" cy="990"/>
          </a:xfrm>
        </p:grpSpPr>
        <p:sp>
          <p:nvSpPr>
            <p:cNvPr id="10" name="AutoShape 15"/>
            <p:cNvSpPr>
              <a:spLocks noChangeAspect="1" noChangeArrowheads="1" noTextEdit="1"/>
            </p:cNvSpPr>
            <p:nvPr/>
          </p:nvSpPr>
          <p:spPr bwMode="auto">
            <a:xfrm>
              <a:off x="207" y="1665"/>
              <a:ext cx="534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6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 y="1665"/>
              <a:ext cx="5352"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ounded Rectangle 2"/>
          <p:cNvSpPr/>
          <p:nvPr/>
        </p:nvSpPr>
        <p:spPr>
          <a:xfrm>
            <a:off x="328613" y="1306286"/>
            <a:ext cx="4014787" cy="56605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solidFill>
            </a:endParaRPr>
          </a:p>
          <a:p>
            <a:pPr algn="ctr"/>
            <a:endParaRPr lang="en-US" sz="1000" dirty="0" smtClean="0">
              <a:solidFill>
                <a:schemeClr val="tx1"/>
              </a:solidFill>
            </a:endParaRPr>
          </a:p>
          <a:p>
            <a:pPr algn="ctr"/>
            <a:r>
              <a:rPr lang="en-US" sz="1000" dirty="0" smtClean="0">
                <a:solidFill>
                  <a:schemeClr val="tx1"/>
                </a:solidFill>
              </a:rPr>
              <a:t>Name and Address of Current Employer – i.e. </a:t>
            </a:r>
          </a:p>
          <a:p>
            <a:pPr algn="ctr"/>
            <a:r>
              <a:rPr lang="en-US" sz="1000" dirty="0" smtClean="0">
                <a:solidFill>
                  <a:schemeClr val="tx1"/>
                </a:solidFill>
              </a:rPr>
              <a:t>University/State/Local </a:t>
            </a:r>
            <a:r>
              <a:rPr lang="en-US" sz="1000" dirty="0">
                <a:solidFill>
                  <a:schemeClr val="tx1"/>
                </a:solidFill>
              </a:rPr>
              <a:t>Government Agency or NPC (Non-Profit Research &amp; Education Corporation</a:t>
            </a:r>
            <a:r>
              <a:rPr lang="en-US" sz="1000" dirty="0" smtClean="0">
                <a:solidFill>
                  <a:schemeClr val="tx1"/>
                </a:solidFill>
              </a:rPr>
              <a:t>).  </a:t>
            </a:r>
            <a:endParaRPr lang="en-US" sz="1000" dirty="0">
              <a:solidFill>
                <a:schemeClr val="tx1"/>
              </a:solidFill>
            </a:endParaRPr>
          </a:p>
          <a:p>
            <a:pPr algn="ctr"/>
            <a:endParaRPr lang="en-US" dirty="0">
              <a:solidFill>
                <a:schemeClr val="tx1"/>
              </a:solidFill>
            </a:endParaRPr>
          </a:p>
        </p:txBody>
      </p:sp>
      <p:sp>
        <p:nvSpPr>
          <p:cNvPr id="8" name="Rounded Rectangle 7"/>
          <p:cNvSpPr/>
          <p:nvPr/>
        </p:nvSpPr>
        <p:spPr>
          <a:xfrm>
            <a:off x="4914900" y="1306286"/>
            <a:ext cx="3619500" cy="56605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Current Employee Title.  Examples of Hard-To-Fill Positions:  Statistician, Chemist, Nurse Coordinator, Scientist.  </a:t>
            </a:r>
          </a:p>
        </p:txBody>
      </p:sp>
      <p:sp>
        <p:nvSpPr>
          <p:cNvPr id="11" name="Rounded Rectangle 10"/>
          <p:cNvSpPr/>
          <p:nvPr/>
        </p:nvSpPr>
        <p:spPr>
          <a:xfrm>
            <a:off x="4592411" y="3792312"/>
            <a:ext cx="1924050" cy="39120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Name and  Title of Current Supervisor</a:t>
            </a:r>
            <a:endParaRPr lang="en-US" sz="1000" dirty="0">
              <a:solidFill>
                <a:schemeClr val="tx1"/>
              </a:solidFill>
            </a:endParaRPr>
          </a:p>
        </p:txBody>
      </p:sp>
      <p:sp>
        <p:nvSpPr>
          <p:cNvPr id="12" name="Rounded Rectangle 11"/>
          <p:cNvSpPr/>
          <p:nvPr/>
        </p:nvSpPr>
        <p:spPr>
          <a:xfrm>
            <a:off x="6867525" y="3792312"/>
            <a:ext cx="1977799" cy="39120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Current Work Phone Number</a:t>
            </a:r>
          </a:p>
        </p:txBody>
      </p:sp>
      <p:cxnSp>
        <p:nvCxnSpPr>
          <p:cNvPr id="14" name="Straight Arrow Connector 13"/>
          <p:cNvCxnSpPr>
            <a:stCxn id="3" idx="2"/>
          </p:cNvCxnSpPr>
          <p:nvPr/>
        </p:nvCxnSpPr>
        <p:spPr>
          <a:xfrm flipH="1">
            <a:off x="2336006" y="1872343"/>
            <a:ext cx="1" cy="10994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172200" y="1872343"/>
            <a:ext cx="0" cy="9708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442857" y="3276600"/>
            <a:ext cx="0" cy="5157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781925" y="2866345"/>
            <a:ext cx="0" cy="9259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145392" y="4445169"/>
            <a:ext cx="4733018" cy="338554"/>
          </a:xfrm>
          <a:prstGeom prst="rect">
            <a:avLst/>
          </a:prstGeom>
          <a:noFill/>
          <a:ln>
            <a:solidFill>
              <a:srgbClr val="FF0000"/>
            </a:solidFill>
          </a:ln>
        </p:spPr>
        <p:txBody>
          <a:bodyPr wrap="square" rtlCol="0">
            <a:spAutoFit/>
          </a:bodyPr>
          <a:lstStyle/>
          <a:p>
            <a:pPr algn="ctr"/>
            <a:r>
              <a:rPr lang="en-US" sz="1600" b="1" dirty="0" smtClean="0">
                <a:solidFill>
                  <a:srgbClr val="FF0000"/>
                </a:solidFill>
              </a:rPr>
              <a:t>EXAMPLE</a:t>
            </a:r>
            <a:endParaRPr lang="en-US" sz="1600" b="1" dirty="0">
              <a:solidFill>
                <a:srgbClr val="FF0000"/>
              </a:solidFill>
            </a:endParaRPr>
          </a:p>
        </p:txBody>
      </p:sp>
      <p:grpSp>
        <p:nvGrpSpPr>
          <p:cNvPr id="2049" name="Group 10"/>
          <p:cNvGrpSpPr>
            <a:grpSpLocks noChangeAspect="1"/>
          </p:cNvGrpSpPr>
          <p:nvPr/>
        </p:nvGrpSpPr>
        <p:grpSpPr bwMode="auto">
          <a:xfrm>
            <a:off x="452438" y="4783723"/>
            <a:ext cx="8258175" cy="1533525"/>
            <a:chOff x="279" y="2907"/>
            <a:chExt cx="5202" cy="966"/>
          </a:xfrm>
        </p:grpSpPr>
        <p:sp>
          <p:nvSpPr>
            <p:cNvPr id="2050" name="AutoShape 9"/>
            <p:cNvSpPr>
              <a:spLocks noChangeAspect="1" noChangeArrowheads="1" noTextEdit="1"/>
            </p:cNvSpPr>
            <p:nvPr/>
          </p:nvSpPr>
          <p:spPr bwMode="auto">
            <a:xfrm>
              <a:off x="279" y="2907"/>
              <a:ext cx="5202" cy="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 y="2907"/>
              <a:ext cx="5208" cy="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46679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noAutofit/>
          </a:bodyPr>
          <a:lstStyle/>
          <a:p>
            <a:pPr fontAlgn="auto">
              <a:spcAft>
                <a:spcPts val="0"/>
              </a:spcAft>
              <a:defRPr/>
            </a:pPr>
            <a:r>
              <a:rPr lang="en-US" sz="2400" dirty="0" smtClean="0">
                <a:cs typeface="Times New Roman" pitchFamily="18" charset="0"/>
              </a:rPr>
              <a:t>Part 4:  Position Held – Type of  Current Appointment</a:t>
            </a:r>
            <a:br>
              <a:rPr lang="en-US" sz="2400" dirty="0" smtClean="0">
                <a:cs typeface="Times New Roman" pitchFamily="18" charset="0"/>
              </a:rPr>
            </a:br>
            <a:endParaRPr lang="en-US" sz="2400" dirty="0">
              <a:cs typeface="Times New Roman" pitchFamily="18" charset="0"/>
            </a:endParaRPr>
          </a:p>
        </p:txBody>
      </p:sp>
      <p:grpSp>
        <p:nvGrpSpPr>
          <p:cNvPr id="3" name="Group 5"/>
          <p:cNvGrpSpPr>
            <a:grpSpLocks noChangeAspect="1"/>
          </p:cNvGrpSpPr>
          <p:nvPr/>
        </p:nvGrpSpPr>
        <p:grpSpPr bwMode="auto">
          <a:xfrm>
            <a:off x="450169" y="2214109"/>
            <a:ext cx="8288338" cy="1196975"/>
            <a:chOff x="303" y="1131"/>
            <a:chExt cx="5221" cy="754"/>
          </a:xfrm>
        </p:grpSpPr>
        <p:sp>
          <p:nvSpPr>
            <p:cNvPr id="4" name="AutoShape 4"/>
            <p:cNvSpPr>
              <a:spLocks noChangeAspect="1" noChangeArrowheads="1" noTextEdit="1"/>
            </p:cNvSpPr>
            <p:nvPr/>
          </p:nvSpPr>
          <p:spPr bwMode="auto">
            <a:xfrm>
              <a:off x="303" y="1159"/>
              <a:ext cx="5154"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 y="1131"/>
              <a:ext cx="5160" cy="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13"/>
          <p:cNvSpPr txBox="1"/>
          <p:nvPr/>
        </p:nvSpPr>
        <p:spPr>
          <a:xfrm>
            <a:off x="2236787" y="4721525"/>
            <a:ext cx="4733018" cy="338554"/>
          </a:xfrm>
          <a:prstGeom prst="rect">
            <a:avLst/>
          </a:prstGeom>
          <a:noFill/>
          <a:ln>
            <a:solidFill>
              <a:srgbClr val="FF0000"/>
            </a:solidFill>
          </a:ln>
        </p:spPr>
        <p:txBody>
          <a:bodyPr wrap="square" rtlCol="0">
            <a:spAutoFit/>
          </a:bodyPr>
          <a:lstStyle/>
          <a:p>
            <a:pPr algn="ctr"/>
            <a:r>
              <a:rPr lang="en-US" sz="1600" b="1" dirty="0" smtClean="0">
                <a:solidFill>
                  <a:srgbClr val="FF0000"/>
                </a:solidFill>
              </a:rPr>
              <a:t>EXAMPLE</a:t>
            </a:r>
            <a:endParaRPr lang="en-US" sz="1600" b="1" dirty="0">
              <a:solidFill>
                <a:srgbClr val="FF0000"/>
              </a:solidFill>
            </a:endParaRPr>
          </a:p>
        </p:txBody>
      </p:sp>
      <p:sp>
        <p:nvSpPr>
          <p:cNvPr id="8" name="Rounded Rectangle 7"/>
          <p:cNvSpPr/>
          <p:nvPr/>
        </p:nvSpPr>
        <p:spPr>
          <a:xfrm>
            <a:off x="1219200" y="1317172"/>
            <a:ext cx="2438400" cy="59871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For Federal Employees coming from another agency .  </a:t>
            </a:r>
          </a:p>
          <a:p>
            <a:pPr algn="ctr"/>
            <a:r>
              <a:rPr lang="en-US" sz="1000" dirty="0" smtClean="0">
                <a:solidFill>
                  <a:schemeClr val="tx1"/>
                </a:solidFill>
              </a:rPr>
              <a:t>LEAVE BLANK for all others.</a:t>
            </a:r>
            <a:endParaRPr lang="en-US" sz="1000" dirty="0">
              <a:solidFill>
                <a:schemeClr val="tx1"/>
              </a:solidFill>
            </a:endParaRPr>
          </a:p>
        </p:txBody>
      </p:sp>
      <p:sp>
        <p:nvSpPr>
          <p:cNvPr id="11" name="Rounded Rectangle 10"/>
          <p:cNvSpPr/>
          <p:nvPr/>
        </p:nvSpPr>
        <p:spPr>
          <a:xfrm>
            <a:off x="4744697" y="3503611"/>
            <a:ext cx="2362200" cy="35764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Yearly Salary from Current Employer.</a:t>
            </a:r>
            <a:endParaRPr lang="en-US" sz="1000" dirty="0">
              <a:solidFill>
                <a:schemeClr val="tx1"/>
              </a:solidFill>
            </a:endParaRPr>
          </a:p>
        </p:txBody>
      </p:sp>
      <p:cxnSp>
        <p:nvCxnSpPr>
          <p:cNvPr id="13" name="Straight Arrow Connector 12"/>
          <p:cNvCxnSpPr>
            <a:stCxn id="8" idx="2"/>
          </p:cNvCxnSpPr>
          <p:nvPr/>
        </p:nvCxnSpPr>
        <p:spPr>
          <a:xfrm>
            <a:off x="2438400" y="1915886"/>
            <a:ext cx="979714" cy="9769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969805" y="1907495"/>
            <a:ext cx="1031195" cy="1221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2"/>
          </p:cNvCxnSpPr>
          <p:nvPr/>
        </p:nvCxnSpPr>
        <p:spPr>
          <a:xfrm flipH="1">
            <a:off x="2236788" y="1915886"/>
            <a:ext cx="201612" cy="9769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1" idx="0"/>
          </p:cNvCxnSpPr>
          <p:nvPr/>
        </p:nvCxnSpPr>
        <p:spPr>
          <a:xfrm flipV="1">
            <a:off x="5925797" y="3138926"/>
            <a:ext cx="0" cy="3646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51" name="Rounded Rectangle 2050"/>
          <p:cNvSpPr/>
          <p:nvPr/>
        </p:nvSpPr>
        <p:spPr>
          <a:xfrm>
            <a:off x="5581650" y="1317172"/>
            <a:ext cx="3050494" cy="59871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Start Date of Employment with Current Employer.  </a:t>
            </a:r>
            <a:r>
              <a:rPr lang="en-US" sz="1000" b="1" dirty="0" smtClean="0">
                <a:solidFill>
                  <a:schemeClr val="tx1"/>
                </a:solidFill>
              </a:rPr>
              <a:t>Must be 90 days prior to IPA start date.</a:t>
            </a:r>
            <a:endParaRPr lang="en-US" sz="1000" b="1" dirty="0">
              <a:solidFill>
                <a:schemeClr val="tx1"/>
              </a:solidFill>
            </a:endParaRPr>
          </a:p>
        </p:txBody>
      </p:sp>
      <p:grpSp>
        <p:nvGrpSpPr>
          <p:cNvPr id="5" name="Group 7"/>
          <p:cNvGrpSpPr>
            <a:grpSpLocks noChangeAspect="1"/>
          </p:cNvGrpSpPr>
          <p:nvPr/>
        </p:nvGrpSpPr>
        <p:grpSpPr bwMode="auto">
          <a:xfrm>
            <a:off x="461963" y="5041900"/>
            <a:ext cx="8220075" cy="1190625"/>
            <a:chOff x="291" y="3176"/>
            <a:chExt cx="5178" cy="750"/>
          </a:xfrm>
        </p:grpSpPr>
        <p:sp>
          <p:nvSpPr>
            <p:cNvPr id="9" name="AutoShape 6"/>
            <p:cNvSpPr>
              <a:spLocks noChangeAspect="1" noChangeArrowheads="1" noTextEdit="1"/>
            </p:cNvSpPr>
            <p:nvPr/>
          </p:nvSpPr>
          <p:spPr bwMode="auto">
            <a:xfrm>
              <a:off x="291" y="3176"/>
              <a:ext cx="5178"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4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 y="3176"/>
              <a:ext cx="5184"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492012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16371</TotalTime>
  <Words>2019</Words>
  <Application>Microsoft Office PowerPoint</Application>
  <PresentationFormat>On-screen Show (4:3)</PresentationFormat>
  <Paragraphs>185</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Civic</vt:lpstr>
      <vt:lpstr> Completing Optional Form 69 for IPA’s  (Non-Federal Employee to VAMHCS) </vt:lpstr>
      <vt:lpstr>Part 1:  Nature of Assignment</vt:lpstr>
      <vt:lpstr>Part 2:  Information on Employee</vt:lpstr>
      <vt:lpstr>EXAMPLE – NEW AGREEMENT</vt:lpstr>
      <vt:lpstr>EXAMPLE – MODIFICATIONS (including termination)</vt:lpstr>
      <vt:lpstr>EXAMPLE – EXTENSIONS</vt:lpstr>
      <vt:lpstr>Part 3:  Parties to the Agreement</vt:lpstr>
      <vt:lpstr>Part 4:  Position Data – Position Currently Held</vt:lpstr>
      <vt:lpstr>Part 4:  Position Held – Type of  Current Appointment </vt:lpstr>
      <vt:lpstr>Part 4:  Position Data – Position To Which Assignment Will Be Made </vt:lpstr>
      <vt:lpstr>Part 5:  Type of Assignment</vt:lpstr>
      <vt:lpstr>Part 6:  Reason For Mobility Assignment</vt:lpstr>
      <vt:lpstr>Part 6: Reason For Mobility Assignment – UNACCEPTABLE</vt:lpstr>
      <vt:lpstr>Part 6: Reason For Mobility Assignment – ACCEPTABLE</vt:lpstr>
      <vt:lpstr>Part 7:  Position Description</vt:lpstr>
      <vt:lpstr>Part 7:  Position Description - ACCEPTABLE</vt:lpstr>
      <vt:lpstr>Part 8:  Employee Benefits</vt:lpstr>
      <vt:lpstr>Part 9: Fiscal Obligations</vt:lpstr>
      <vt:lpstr>Part 9 – Fiscal Obligations</vt:lpstr>
      <vt:lpstr>Part 9 – Fiscal Obligations</vt:lpstr>
      <vt:lpstr>Part 10:  Conflicts of Interest and Employee Conduct</vt:lpstr>
      <vt:lpstr>Part 11:  Options</vt:lpstr>
      <vt:lpstr>Part 12:  Travel &amp; Transportation Expenses and Allowances</vt:lpstr>
      <vt:lpstr>Part 14:  Certification of Assigned Employee</vt:lpstr>
      <vt:lpstr>Part 14:  Certification of Assigned Employee</vt:lpstr>
      <vt:lpstr>Part 15:  Certification of Approving Officials</vt:lpstr>
      <vt:lpstr>Part 15:  Certification of Approving Officials</vt:lpstr>
      <vt:lpstr>Privacy Act Statement</vt:lpstr>
    </vt:vector>
  </TitlesOfParts>
  <Company>Department of Veterans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Assignment Agreement.Title IV of the Intergovernmental Personnel Act of 1970</dc:title>
  <dc:subject>Assignment Agreement.Title IV of the Intergovernmental Personnel Act of 1970</dc:subject>
  <dc:creator>vhakanfloydp</dc:creator>
  <cp:keywords>Assignment Agreement.Title IV of the Intergovernmental Personnel Act of 1970</cp:keywords>
  <cp:lastModifiedBy>Department of Veterans Affairs</cp:lastModifiedBy>
  <cp:revision>356</cp:revision>
  <cp:lastPrinted>2016-04-01T18:05:27Z</cp:lastPrinted>
  <dcterms:created xsi:type="dcterms:W3CDTF">2012-08-28T13:27:59Z</dcterms:created>
  <dcterms:modified xsi:type="dcterms:W3CDTF">2016-04-01T18:05:45Z</dcterms:modified>
</cp:coreProperties>
</file>